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45"/>
  </p:notesMasterIdLst>
  <p:handoutMasterIdLst>
    <p:handoutMasterId r:id="rId46"/>
  </p:handoutMasterIdLst>
  <p:sldIdLst>
    <p:sldId id="257" r:id="rId2"/>
    <p:sldId id="299"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8">
          <p15:clr>
            <a:srgbClr val="A4A3A4"/>
          </p15:clr>
        </p15:guide>
        <p15:guide id="2" pos="5488">
          <p15:clr>
            <a:srgbClr val="A4A3A4"/>
          </p15:clr>
        </p15:guide>
        <p15:guide id="3" pos="2549">
          <p15:clr>
            <a:srgbClr val="A4A3A4"/>
          </p15:clr>
        </p15:guide>
        <p15:guide id="4"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708"/>
        <p:guide pos="5488"/>
        <p:guide pos="2549"/>
        <p:guide pos="245"/>
      </p:guideLst>
    </p:cSldViewPr>
  </p:slideViewPr>
  <p:notesTextViewPr>
    <p:cViewPr>
      <p:scale>
        <a:sx n="1" d="1"/>
        <a:sy n="1" d="1"/>
      </p:scale>
      <p:origin x="0" y="0"/>
    </p:cViewPr>
  </p:notesTextViewPr>
  <p:notesViewPr>
    <p:cSldViewPr snapToGrid="0" showGuides="1">
      <p:cViewPr>
        <p:scale>
          <a:sx n="148" d="100"/>
          <a:sy n="148" d="100"/>
        </p:scale>
        <p:origin x="-2136" y="4208"/>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1" y="108175"/>
            <a:ext cx="4801244" cy="481727"/>
          </a:xfrm>
          <a:prstGeom prst="rect">
            <a:avLst/>
          </a:prstGeom>
        </p:spPr>
        <p:txBody>
          <a:bodyPr vert="horz" lIns="0" tIns="96661" rIns="0" bIns="96661" rtlCol="0"/>
          <a:lstStyle>
            <a:lvl1pPr algn="l">
              <a:defRPr sz="1300"/>
            </a:lvl1pPr>
          </a:lstStyle>
          <a:p>
            <a:endParaRPr lang="en-US" dirty="0"/>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67B8642A-956A-CA48-8D61-8316D3A69A53}" type="slidenum">
              <a:rPr lang="en-US">
                <a:latin typeface="Times New Roman" charset="0"/>
              </a:rPr>
              <a:pPr/>
              <a:t>1</a:t>
            </a:fld>
            <a:endParaRPr lang="en-US">
              <a:latin typeface="Times New Roman" charset="0"/>
            </a:endParaRPr>
          </a:p>
        </p:txBody>
      </p:sp>
      <p:sp>
        <p:nvSpPr>
          <p:cNvPr id="47107" name="Rectangle 2"/>
          <p:cNvSpPr>
            <a:spLocks noGrp="1" noRot="1" noChangeAspect="1" noChangeArrowheads="1" noTextEdit="1"/>
          </p:cNvSpPr>
          <p:nvPr>
            <p:ph type="sldImg"/>
          </p:nvPr>
        </p:nvSpPr>
        <p:spPr>
          <a:xfrm>
            <a:off x="1276350" y="728663"/>
            <a:ext cx="4803775" cy="3603625"/>
          </a:xfrm>
          <a:ln/>
        </p:spPr>
      </p:sp>
      <p:sp>
        <p:nvSpPr>
          <p:cNvPr id="4710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marL="213552" indent="-213552"/>
            <a:endParaRPr lang="en-US"/>
          </a:p>
        </p:txBody>
      </p:sp>
    </p:spTree>
    <p:extLst>
      <p:ext uri="{BB962C8B-B14F-4D97-AF65-F5344CB8AC3E}">
        <p14:creationId xmlns:p14="http://schemas.microsoft.com/office/powerpoint/2010/main" val="667786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B26205AF-BFFB-C746-AE6D-951B674FBAD2}" type="slidenum">
              <a:rPr lang="en-US">
                <a:latin typeface="Times New Roman" charset="0"/>
              </a:rPr>
              <a:pPr/>
              <a:t>11</a:t>
            </a:fld>
            <a:endParaRPr lang="en-US">
              <a:latin typeface="Times New Roman" charset="0"/>
            </a:endParaRPr>
          </a:p>
        </p:txBody>
      </p:sp>
      <p:sp>
        <p:nvSpPr>
          <p:cNvPr id="56323" name="Rectangle 2"/>
          <p:cNvSpPr>
            <a:spLocks noGrp="1" noRot="1" noChangeAspect="1" noChangeArrowheads="1" noTextEdit="1"/>
          </p:cNvSpPr>
          <p:nvPr>
            <p:ph type="sldImg"/>
          </p:nvPr>
        </p:nvSpPr>
        <p:spPr>
          <a:xfrm>
            <a:off x="1303338" y="754063"/>
            <a:ext cx="4706937" cy="3529012"/>
          </a:xfrm>
          <a:ln cap="flat"/>
        </p:spPr>
      </p:sp>
      <p:sp>
        <p:nvSpPr>
          <p:cNvPr id="56324" name="Rectangle 3"/>
          <p:cNvSpPr>
            <a:spLocks noGrp="1" noChangeArrowheads="1"/>
          </p:cNvSpPr>
          <p:nvPr>
            <p:ph type="body" idx="1"/>
          </p:nvPr>
        </p:nvSpPr>
        <p:spPr>
          <a:xfrm>
            <a:off x="976119" y="4558635"/>
            <a:ext cx="5362964" cy="4321508"/>
          </a:xfrm>
          <a:noFill/>
          <a:ln w="12700" cap="flat">
            <a:solidFill>
              <a:schemeClr val="tx1"/>
            </a:solidFill>
            <a:prstDash val="sysDot"/>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txBody>
          <a:bodyPr lIns="96240" tIns="46337" rIns="96240" bIns="46337"/>
          <a:lstStyle/>
          <a:p>
            <a:pPr defTabSz="967457"/>
            <a:endParaRPr lang="en-US"/>
          </a:p>
        </p:txBody>
      </p:sp>
    </p:spTree>
    <p:extLst>
      <p:ext uri="{BB962C8B-B14F-4D97-AF65-F5344CB8AC3E}">
        <p14:creationId xmlns:p14="http://schemas.microsoft.com/office/powerpoint/2010/main" val="23491328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7B00634F-9C0C-D441-9711-B3868CD8BF9B}" type="slidenum">
              <a:rPr lang="en-US">
                <a:latin typeface="Times New Roman" charset="0"/>
              </a:rPr>
              <a:pPr/>
              <a:t>12</a:t>
            </a:fld>
            <a:endParaRPr lang="en-US">
              <a:latin typeface="Times New Roman" charset="0"/>
            </a:endParaRPr>
          </a:p>
        </p:txBody>
      </p:sp>
      <p:sp>
        <p:nvSpPr>
          <p:cNvPr id="57347" name="Rectangle 2"/>
          <p:cNvSpPr>
            <a:spLocks noGrp="1" noRot="1" noChangeAspect="1" noChangeArrowheads="1" noTextEdit="1"/>
          </p:cNvSpPr>
          <p:nvPr>
            <p:ph type="sldImg"/>
          </p:nvPr>
        </p:nvSpPr>
        <p:spPr>
          <a:xfrm>
            <a:off x="1276350" y="728663"/>
            <a:ext cx="4803775" cy="3603625"/>
          </a:xfrm>
          <a:ln/>
        </p:spPr>
      </p:sp>
      <p:sp>
        <p:nvSpPr>
          <p:cNvPr id="5734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15915696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AB2CC8C5-7730-534E-A9BB-A64C41B90A02}" type="slidenum">
              <a:rPr lang="en-US">
                <a:latin typeface="Times New Roman" charset="0"/>
              </a:rPr>
              <a:pPr/>
              <a:t>13</a:t>
            </a:fld>
            <a:endParaRPr lang="en-US">
              <a:latin typeface="Times New Roman" charset="0"/>
            </a:endParaRPr>
          </a:p>
        </p:txBody>
      </p:sp>
      <p:sp>
        <p:nvSpPr>
          <p:cNvPr id="58371" name="Rectangle 2"/>
          <p:cNvSpPr>
            <a:spLocks noGrp="1" noRot="1" noChangeAspect="1" noChangeArrowheads="1" noTextEdit="1"/>
          </p:cNvSpPr>
          <p:nvPr>
            <p:ph type="sldImg"/>
          </p:nvPr>
        </p:nvSpPr>
        <p:spPr>
          <a:xfrm>
            <a:off x="1303338" y="754063"/>
            <a:ext cx="4706937" cy="3529012"/>
          </a:xfrm>
          <a:ln cap="flat"/>
        </p:spPr>
      </p:sp>
      <p:sp>
        <p:nvSpPr>
          <p:cNvPr id="58372" name="Rectangle 3"/>
          <p:cNvSpPr>
            <a:spLocks noGrp="1" noChangeArrowheads="1"/>
          </p:cNvSpPr>
          <p:nvPr>
            <p:ph type="body" idx="1"/>
          </p:nvPr>
        </p:nvSpPr>
        <p:spPr>
          <a:xfrm>
            <a:off x="976119" y="4558635"/>
            <a:ext cx="5362964" cy="4321508"/>
          </a:xfrm>
          <a:noFill/>
          <a:ln w="12700" cap="flat">
            <a:solidFill>
              <a:schemeClr val="tx1"/>
            </a:solidFill>
            <a:prstDash val="sysDot"/>
          </a:ln>
          <a:extLst>
            <a:ext uri="{909E8E84-426E-40dd-AFC4-6F175D3DCCD1}">
              <a14:hiddenFill xmlns="" xmlns:a14="http://schemas.microsoft.com/office/drawing/2010/main">
                <a:solidFill>
                  <a:srgbClr val="FFFFFF"/>
                </a:solidFill>
              </a14:hiddenFill>
            </a:ext>
          </a:extLst>
        </p:spPr>
        <p:txBody>
          <a:bodyPr lIns="96240" tIns="46337" rIns="96240" bIns="46337"/>
          <a:lstStyle/>
          <a:p>
            <a:pPr defTabSz="967457"/>
            <a:r>
              <a:rPr lang="en-US"/>
              <a:t>Have the students enter the data on slide 11 into their copies of the tool now.</a:t>
            </a:r>
          </a:p>
        </p:txBody>
      </p:sp>
    </p:spTree>
    <p:extLst>
      <p:ext uri="{BB962C8B-B14F-4D97-AF65-F5344CB8AC3E}">
        <p14:creationId xmlns:p14="http://schemas.microsoft.com/office/powerpoint/2010/main" val="18045797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70D29187-086B-944B-BD70-32C46446E33C}" type="slidenum">
              <a:rPr lang="en-US">
                <a:latin typeface="Times New Roman" charset="0"/>
              </a:rPr>
              <a:pPr/>
              <a:t>14</a:t>
            </a:fld>
            <a:endParaRPr lang="en-US">
              <a:latin typeface="Times New Roman" charset="0"/>
            </a:endParaRPr>
          </a:p>
        </p:txBody>
      </p:sp>
      <p:sp>
        <p:nvSpPr>
          <p:cNvPr id="59395" name="Rectangle 2"/>
          <p:cNvSpPr>
            <a:spLocks noGrp="1" noRot="1" noChangeAspect="1" noChangeArrowheads="1" noTextEdit="1"/>
          </p:cNvSpPr>
          <p:nvPr>
            <p:ph type="sldImg"/>
          </p:nvPr>
        </p:nvSpPr>
        <p:spPr>
          <a:xfrm>
            <a:off x="2109788" y="646113"/>
            <a:ext cx="2871787" cy="2154237"/>
          </a:xfrm>
          <a:ln cap="flat"/>
        </p:spPr>
      </p:sp>
      <p:sp>
        <p:nvSpPr>
          <p:cNvPr id="59396" name="Rectangle 3"/>
          <p:cNvSpPr>
            <a:spLocks noGrp="1" noChangeArrowheads="1"/>
          </p:cNvSpPr>
          <p:nvPr>
            <p:ph type="body" idx="1"/>
          </p:nvPr>
        </p:nvSpPr>
        <p:spPr>
          <a:xfrm>
            <a:off x="596066" y="2921334"/>
            <a:ext cx="6136063" cy="6107215"/>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9798" tIns="51682" rIns="99798" bIns="51682"/>
          <a:lstStyle/>
          <a:p>
            <a:pPr defTabSz="1003049"/>
            <a:endParaRPr lang="en-US"/>
          </a:p>
        </p:txBody>
      </p:sp>
    </p:spTree>
    <p:extLst>
      <p:ext uri="{BB962C8B-B14F-4D97-AF65-F5344CB8AC3E}">
        <p14:creationId xmlns:p14="http://schemas.microsoft.com/office/powerpoint/2010/main" val="32024265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DAFB4BB0-24F8-E549-B551-F02A88F6F05E}" type="slidenum">
              <a:rPr lang="en-US">
                <a:latin typeface="Times New Roman" charset="0"/>
              </a:rPr>
              <a:pPr/>
              <a:t>15</a:t>
            </a:fld>
            <a:endParaRPr lang="en-US">
              <a:latin typeface="Times New Roman" charset="0"/>
            </a:endParaRPr>
          </a:p>
        </p:txBody>
      </p:sp>
      <p:sp>
        <p:nvSpPr>
          <p:cNvPr id="60419" name="Rectangle 2"/>
          <p:cNvSpPr>
            <a:spLocks noGrp="1" noRot="1" noChangeAspect="1" noChangeArrowheads="1" noTextEdit="1"/>
          </p:cNvSpPr>
          <p:nvPr>
            <p:ph type="sldImg"/>
          </p:nvPr>
        </p:nvSpPr>
        <p:spPr>
          <a:xfrm>
            <a:off x="1265238" y="725488"/>
            <a:ext cx="4783137" cy="3587750"/>
          </a:xfrm>
          <a:ln/>
        </p:spPr>
      </p:sp>
      <p:sp>
        <p:nvSpPr>
          <p:cNvPr id="60420" name="Rectangle 3"/>
          <p:cNvSpPr>
            <a:spLocks noGrp="1" noChangeArrowheads="1"/>
          </p:cNvSpPr>
          <p:nvPr>
            <p:ph type="body" idx="1"/>
          </p:nvPr>
        </p:nvSpPr>
        <p:spPr>
          <a:xfrm>
            <a:off x="977742" y="4558635"/>
            <a:ext cx="5359716" cy="4321508"/>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defTabSz="967457"/>
            <a:endParaRPr lang="en-US"/>
          </a:p>
        </p:txBody>
      </p:sp>
    </p:spTree>
    <p:extLst>
      <p:ext uri="{BB962C8B-B14F-4D97-AF65-F5344CB8AC3E}">
        <p14:creationId xmlns:p14="http://schemas.microsoft.com/office/powerpoint/2010/main" val="14287998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784E81FC-8A2B-3147-BEA3-39A00A500372}" type="slidenum">
              <a:rPr lang="en-US">
                <a:latin typeface="Times New Roman" charset="0"/>
              </a:rPr>
              <a:pPr/>
              <a:t>16</a:t>
            </a:fld>
            <a:endParaRPr lang="en-US">
              <a:latin typeface="Times New Roman" charset="0"/>
            </a:endParaRPr>
          </a:p>
        </p:txBody>
      </p:sp>
      <p:sp>
        <p:nvSpPr>
          <p:cNvPr id="61443" name="Rectangle 2"/>
          <p:cNvSpPr>
            <a:spLocks noGrp="1" noRot="1" noChangeAspect="1" noChangeArrowheads="1" noTextEdit="1"/>
          </p:cNvSpPr>
          <p:nvPr>
            <p:ph type="sldImg"/>
          </p:nvPr>
        </p:nvSpPr>
        <p:spPr>
          <a:xfrm>
            <a:off x="1276350" y="728663"/>
            <a:ext cx="4803775" cy="3603625"/>
          </a:xfrm>
          <a:ln/>
        </p:spPr>
      </p:sp>
      <p:sp>
        <p:nvSpPr>
          <p:cNvPr id="61444"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17314741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23AEDFEE-1309-D44E-A501-C0A4C1E487EC}" type="slidenum">
              <a:rPr lang="en-US">
                <a:latin typeface="Times New Roman" charset="0"/>
              </a:rPr>
              <a:pPr/>
              <a:t>17</a:t>
            </a:fld>
            <a:endParaRPr lang="en-US">
              <a:latin typeface="Times New Roman" charset="0"/>
            </a:endParaRPr>
          </a:p>
        </p:txBody>
      </p:sp>
      <p:sp>
        <p:nvSpPr>
          <p:cNvPr id="62467" name="Rectangle 2"/>
          <p:cNvSpPr>
            <a:spLocks noGrp="1" noRot="1" noChangeAspect="1" noChangeArrowheads="1" noTextEdit="1"/>
          </p:cNvSpPr>
          <p:nvPr>
            <p:ph type="sldImg"/>
          </p:nvPr>
        </p:nvSpPr>
        <p:spPr>
          <a:xfrm>
            <a:off x="1303338" y="754063"/>
            <a:ext cx="4706937" cy="3529012"/>
          </a:xfrm>
          <a:ln cap="flat"/>
        </p:spPr>
      </p:sp>
      <p:sp>
        <p:nvSpPr>
          <p:cNvPr id="62468" name="Rectangle 3"/>
          <p:cNvSpPr>
            <a:spLocks noGrp="1" noChangeArrowheads="1"/>
          </p:cNvSpPr>
          <p:nvPr>
            <p:ph type="body" idx="1"/>
          </p:nvPr>
        </p:nvSpPr>
        <p:spPr>
          <a:xfrm>
            <a:off x="976119" y="4558635"/>
            <a:ext cx="5362964" cy="4321508"/>
          </a:xfrm>
          <a:noFill/>
          <a:ln w="12700" cap="flat">
            <a:solidFill>
              <a:schemeClr val="tx1"/>
            </a:solidFill>
            <a:prstDash val="sysDot"/>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txBody>
          <a:bodyPr lIns="96240" tIns="46337" rIns="96240" bIns="46337"/>
          <a:lstStyle/>
          <a:p>
            <a:pPr defTabSz="967457"/>
            <a:endParaRPr lang="en-US"/>
          </a:p>
        </p:txBody>
      </p:sp>
    </p:spTree>
    <p:extLst>
      <p:ext uri="{BB962C8B-B14F-4D97-AF65-F5344CB8AC3E}">
        <p14:creationId xmlns:p14="http://schemas.microsoft.com/office/powerpoint/2010/main" val="30639498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106C34D0-E957-5C4A-81B3-DD9C9480FFA4}" type="slidenum">
              <a:rPr lang="en-US">
                <a:latin typeface="Times New Roman" charset="0"/>
              </a:rPr>
              <a:pPr/>
              <a:t>18</a:t>
            </a:fld>
            <a:endParaRPr lang="en-US">
              <a:latin typeface="Times New Roman" charset="0"/>
            </a:endParaRPr>
          </a:p>
        </p:txBody>
      </p:sp>
      <p:sp>
        <p:nvSpPr>
          <p:cNvPr id="63491" name="Rectangle 2"/>
          <p:cNvSpPr>
            <a:spLocks noGrp="1" noRot="1" noChangeAspect="1" noChangeArrowheads="1" noTextEdit="1"/>
          </p:cNvSpPr>
          <p:nvPr>
            <p:ph type="sldImg"/>
          </p:nvPr>
        </p:nvSpPr>
        <p:spPr>
          <a:xfrm>
            <a:off x="1303338" y="754063"/>
            <a:ext cx="4706937" cy="3529012"/>
          </a:xfrm>
          <a:ln cap="flat"/>
        </p:spPr>
      </p:sp>
      <p:sp>
        <p:nvSpPr>
          <p:cNvPr id="63492" name="Rectangle 3"/>
          <p:cNvSpPr>
            <a:spLocks noGrp="1" noChangeArrowheads="1"/>
          </p:cNvSpPr>
          <p:nvPr>
            <p:ph type="body" idx="1"/>
          </p:nvPr>
        </p:nvSpPr>
        <p:spPr>
          <a:xfrm>
            <a:off x="976119" y="4558635"/>
            <a:ext cx="5362964" cy="4321508"/>
          </a:xfrm>
          <a:noFill/>
          <a:ln w="12700" cap="flat">
            <a:solidFill>
              <a:schemeClr val="tx1"/>
            </a:solidFill>
            <a:prstDash val="sysDot"/>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txBody>
          <a:bodyPr lIns="96240" tIns="46337" rIns="96240" bIns="46337"/>
          <a:lstStyle/>
          <a:p>
            <a:pPr defTabSz="967457"/>
            <a:endParaRPr lang="en-US"/>
          </a:p>
        </p:txBody>
      </p:sp>
    </p:spTree>
    <p:extLst>
      <p:ext uri="{BB962C8B-B14F-4D97-AF65-F5344CB8AC3E}">
        <p14:creationId xmlns:p14="http://schemas.microsoft.com/office/powerpoint/2010/main" val="25419532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CECA9B8D-4E1C-6A40-B82D-DBD03F763779}" type="slidenum">
              <a:rPr lang="en-US">
                <a:latin typeface="Times New Roman" charset="0"/>
              </a:rPr>
              <a:pPr/>
              <a:t>19</a:t>
            </a:fld>
            <a:endParaRPr lang="en-US">
              <a:latin typeface="Times New Roman" charset="0"/>
            </a:endParaRPr>
          </a:p>
        </p:txBody>
      </p:sp>
      <p:sp>
        <p:nvSpPr>
          <p:cNvPr id="64515" name="Rectangle 2"/>
          <p:cNvSpPr>
            <a:spLocks noGrp="1" noRot="1" noChangeAspect="1" noChangeArrowheads="1" noTextEdit="1"/>
          </p:cNvSpPr>
          <p:nvPr>
            <p:ph type="sldImg"/>
          </p:nvPr>
        </p:nvSpPr>
        <p:spPr>
          <a:xfrm>
            <a:off x="1276350" y="728663"/>
            <a:ext cx="4803775" cy="3603625"/>
          </a:xfrm>
          <a:ln/>
        </p:spPr>
      </p:sp>
      <p:sp>
        <p:nvSpPr>
          <p:cNvPr id="6451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5789461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00529362-843E-DB4F-A77F-416A5E008FA8}" type="slidenum">
              <a:rPr lang="en-US">
                <a:latin typeface="Times New Roman" charset="0"/>
              </a:rPr>
              <a:pPr/>
              <a:t>20</a:t>
            </a:fld>
            <a:endParaRPr lang="en-US">
              <a:latin typeface="Times New Roman" charset="0"/>
            </a:endParaRPr>
          </a:p>
        </p:txBody>
      </p:sp>
      <p:sp>
        <p:nvSpPr>
          <p:cNvPr id="65539" name="Rectangle 2"/>
          <p:cNvSpPr>
            <a:spLocks noGrp="1" noRot="1" noChangeAspect="1" noChangeArrowheads="1" noTextEdit="1"/>
          </p:cNvSpPr>
          <p:nvPr>
            <p:ph type="sldImg"/>
          </p:nvPr>
        </p:nvSpPr>
        <p:spPr>
          <a:xfrm>
            <a:off x="2109788" y="646113"/>
            <a:ext cx="2871787" cy="2154237"/>
          </a:xfrm>
          <a:ln cap="flat"/>
        </p:spPr>
      </p:sp>
      <p:sp>
        <p:nvSpPr>
          <p:cNvPr id="65540" name="Rectangle 3"/>
          <p:cNvSpPr>
            <a:spLocks noGrp="1" noChangeArrowheads="1"/>
          </p:cNvSpPr>
          <p:nvPr>
            <p:ph type="body" idx="1"/>
          </p:nvPr>
        </p:nvSpPr>
        <p:spPr>
          <a:xfrm>
            <a:off x="596066" y="2921334"/>
            <a:ext cx="6136063" cy="6107215"/>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9798" tIns="51682" rIns="99798" bIns="51682"/>
          <a:lstStyle/>
          <a:p>
            <a:pPr defTabSz="1003049"/>
            <a:endParaRPr lang="en-US"/>
          </a:p>
        </p:txBody>
      </p:sp>
    </p:spTree>
    <p:extLst>
      <p:ext uri="{BB962C8B-B14F-4D97-AF65-F5344CB8AC3E}">
        <p14:creationId xmlns:p14="http://schemas.microsoft.com/office/powerpoint/2010/main" val="3633582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9B65CD12-1EE8-F348-91D9-92949B0C0D95}" type="slidenum">
              <a:rPr lang="en-US">
                <a:latin typeface="Times New Roman" charset="0"/>
              </a:rPr>
              <a:pPr/>
              <a:t>3</a:t>
            </a:fld>
            <a:endParaRPr lang="en-US">
              <a:latin typeface="Times New Roman" charset="0"/>
            </a:endParaRPr>
          </a:p>
        </p:txBody>
      </p:sp>
      <p:sp>
        <p:nvSpPr>
          <p:cNvPr id="48131" name="Rectangle 2"/>
          <p:cNvSpPr>
            <a:spLocks noGrp="1" noRot="1" noChangeAspect="1" noChangeArrowheads="1" noTextEdit="1"/>
          </p:cNvSpPr>
          <p:nvPr>
            <p:ph type="sldImg"/>
          </p:nvPr>
        </p:nvSpPr>
        <p:spPr>
          <a:xfrm>
            <a:off x="1265238" y="725488"/>
            <a:ext cx="4783137" cy="3587750"/>
          </a:xfrm>
          <a:ln cap="flat"/>
        </p:spPr>
      </p:sp>
      <p:sp>
        <p:nvSpPr>
          <p:cNvPr id="48132" name="Rectangle 3"/>
          <p:cNvSpPr>
            <a:spLocks noGrp="1" noChangeArrowheads="1"/>
          </p:cNvSpPr>
          <p:nvPr>
            <p:ph type="body" idx="1"/>
          </p:nvPr>
        </p:nvSpPr>
        <p:spPr>
          <a:xfrm>
            <a:off x="976119" y="4558635"/>
            <a:ext cx="5362964" cy="4321508"/>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5" tIns="49899" rIns="98015" bIns="49899"/>
          <a:lstStyle/>
          <a:p>
            <a:pPr defTabSz="967457"/>
            <a:endParaRPr lang="en-US"/>
          </a:p>
        </p:txBody>
      </p:sp>
    </p:spTree>
    <p:extLst>
      <p:ext uri="{BB962C8B-B14F-4D97-AF65-F5344CB8AC3E}">
        <p14:creationId xmlns:p14="http://schemas.microsoft.com/office/powerpoint/2010/main" val="6699754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19207E09-58FC-554C-8E07-046A052D0425}" type="slidenum">
              <a:rPr lang="en-US">
                <a:latin typeface="Times New Roman" charset="0"/>
              </a:rPr>
              <a:pPr/>
              <a:t>22</a:t>
            </a:fld>
            <a:endParaRPr lang="en-US">
              <a:latin typeface="Times New Roman" charset="0"/>
            </a:endParaRPr>
          </a:p>
        </p:txBody>
      </p:sp>
      <p:sp>
        <p:nvSpPr>
          <p:cNvPr id="66563" name="Rectangle 2"/>
          <p:cNvSpPr>
            <a:spLocks noGrp="1" noRot="1" noChangeAspect="1" noChangeArrowheads="1" noTextEdit="1"/>
          </p:cNvSpPr>
          <p:nvPr>
            <p:ph type="sldImg"/>
          </p:nvPr>
        </p:nvSpPr>
        <p:spPr>
          <a:xfrm>
            <a:off x="1303338" y="754063"/>
            <a:ext cx="4706937" cy="3529012"/>
          </a:xfrm>
          <a:ln cap="flat"/>
        </p:spPr>
      </p:sp>
      <p:sp>
        <p:nvSpPr>
          <p:cNvPr id="66564" name="Rectangle 3"/>
          <p:cNvSpPr>
            <a:spLocks noGrp="1" noChangeArrowheads="1"/>
          </p:cNvSpPr>
          <p:nvPr>
            <p:ph type="body" idx="1"/>
          </p:nvPr>
        </p:nvSpPr>
        <p:spPr>
          <a:xfrm>
            <a:off x="976119" y="4558635"/>
            <a:ext cx="5362964" cy="4321508"/>
          </a:xfrm>
          <a:noFill/>
          <a:ln w="12700" cap="flat">
            <a:solidFill>
              <a:schemeClr val="tx1"/>
            </a:solidFill>
            <a:prstDash val="sysDot"/>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txBody>
          <a:bodyPr lIns="96240" tIns="46337" rIns="96240" bIns="46337"/>
          <a:lstStyle/>
          <a:p>
            <a:pPr defTabSz="967457"/>
            <a:endParaRPr lang="en-US"/>
          </a:p>
        </p:txBody>
      </p:sp>
    </p:spTree>
    <p:extLst>
      <p:ext uri="{BB962C8B-B14F-4D97-AF65-F5344CB8AC3E}">
        <p14:creationId xmlns:p14="http://schemas.microsoft.com/office/powerpoint/2010/main" val="31202422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6F0753A2-ADCC-2143-AAFD-B07A071EBF5F}" type="slidenum">
              <a:rPr lang="en-US">
                <a:latin typeface="Times New Roman" charset="0"/>
              </a:rPr>
              <a:pPr/>
              <a:t>23</a:t>
            </a:fld>
            <a:endParaRPr lang="en-US">
              <a:latin typeface="Times New Roman" charset="0"/>
            </a:endParaRPr>
          </a:p>
        </p:txBody>
      </p:sp>
      <p:sp>
        <p:nvSpPr>
          <p:cNvPr id="67587" name="Rectangle 2"/>
          <p:cNvSpPr>
            <a:spLocks noGrp="1" noRot="1" noChangeAspect="1" noChangeArrowheads="1" noTextEdit="1"/>
          </p:cNvSpPr>
          <p:nvPr>
            <p:ph type="sldImg"/>
          </p:nvPr>
        </p:nvSpPr>
        <p:spPr>
          <a:xfrm>
            <a:off x="1276350" y="728663"/>
            <a:ext cx="4803775" cy="3603625"/>
          </a:xfrm>
          <a:ln/>
        </p:spPr>
      </p:sp>
      <p:sp>
        <p:nvSpPr>
          <p:cNvPr id="6758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4785012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B577F81C-B285-444E-90B6-D228F1F4B472}" type="slidenum">
              <a:rPr lang="en-US">
                <a:latin typeface="Times New Roman" charset="0"/>
              </a:rPr>
              <a:pPr/>
              <a:t>24</a:t>
            </a:fld>
            <a:endParaRPr lang="en-US">
              <a:latin typeface="Times New Roman" charset="0"/>
            </a:endParaRPr>
          </a:p>
        </p:txBody>
      </p:sp>
      <p:sp>
        <p:nvSpPr>
          <p:cNvPr id="68611" name="Rectangle 2"/>
          <p:cNvSpPr>
            <a:spLocks noGrp="1" noRot="1" noChangeAspect="1" noChangeArrowheads="1" noTextEdit="1"/>
          </p:cNvSpPr>
          <p:nvPr>
            <p:ph type="sldImg"/>
          </p:nvPr>
        </p:nvSpPr>
        <p:spPr>
          <a:xfrm>
            <a:off x="1276350" y="728663"/>
            <a:ext cx="4803775" cy="3603625"/>
          </a:xfrm>
          <a:ln/>
        </p:spPr>
      </p:sp>
      <p:sp>
        <p:nvSpPr>
          <p:cNvPr id="68612"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12550103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47A2A94E-BCC8-F54A-8AB5-6A1A570815D8}" type="slidenum">
              <a:rPr lang="en-US">
                <a:latin typeface="Times New Roman" charset="0"/>
              </a:rPr>
              <a:pPr/>
              <a:t>26</a:t>
            </a:fld>
            <a:endParaRPr lang="en-US">
              <a:latin typeface="Times New Roman" charset="0"/>
            </a:endParaRPr>
          </a:p>
        </p:txBody>
      </p:sp>
      <p:sp>
        <p:nvSpPr>
          <p:cNvPr id="69635" name="Rectangle 2"/>
          <p:cNvSpPr>
            <a:spLocks noGrp="1" noRot="1" noChangeAspect="1" noChangeArrowheads="1" noTextEdit="1"/>
          </p:cNvSpPr>
          <p:nvPr>
            <p:ph type="sldImg"/>
          </p:nvPr>
        </p:nvSpPr>
        <p:spPr>
          <a:xfrm>
            <a:off x="1303338" y="754063"/>
            <a:ext cx="4706937" cy="3529012"/>
          </a:xfrm>
          <a:ln cap="flat"/>
        </p:spPr>
      </p:sp>
      <p:sp>
        <p:nvSpPr>
          <p:cNvPr id="69636" name="Rectangle 3"/>
          <p:cNvSpPr>
            <a:spLocks noGrp="1" noChangeArrowheads="1"/>
          </p:cNvSpPr>
          <p:nvPr>
            <p:ph type="body" idx="1"/>
          </p:nvPr>
        </p:nvSpPr>
        <p:spPr>
          <a:xfrm>
            <a:off x="976119" y="4558635"/>
            <a:ext cx="5362964" cy="4321508"/>
          </a:xfrm>
          <a:noFill/>
          <a:ln w="12700" cap="flat">
            <a:solidFill>
              <a:schemeClr val="tx1"/>
            </a:solidFill>
            <a:prstDash val="sysDot"/>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txBody>
          <a:bodyPr lIns="96240" tIns="46337" rIns="96240" bIns="46337"/>
          <a:lstStyle/>
          <a:p>
            <a:pPr defTabSz="967457"/>
            <a:endParaRPr lang="en-US"/>
          </a:p>
        </p:txBody>
      </p:sp>
    </p:spTree>
    <p:extLst>
      <p:ext uri="{BB962C8B-B14F-4D97-AF65-F5344CB8AC3E}">
        <p14:creationId xmlns:p14="http://schemas.microsoft.com/office/powerpoint/2010/main" val="5857997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242A133F-9C89-F640-ABA9-116319D90FEE}" type="slidenum">
              <a:rPr lang="en-US">
                <a:latin typeface="Times New Roman" charset="0"/>
              </a:rPr>
              <a:pPr/>
              <a:t>27</a:t>
            </a:fld>
            <a:endParaRPr lang="en-US">
              <a:latin typeface="Times New Roman" charset="0"/>
            </a:endParaRPr>
          </a:p>
        </p:txBody>
      </p:sp>
      <p:sp>
        <p:nvSpPr>
          <p:cNvPr id="70659" name="Rectangle 2"/>
          <p:cNvSpPr>
            <a:spLocks noGrp="1" noRot="1" noChangeAspect="1" noChangeArrowheads="1" noTextEdit="1"/>
          </p:cNvSpPr>
          <p:nvPr>
            <p:ph type="sldImg"/>
          </p:nvPr>
        </p:nvSpPr>
        <p:spPr>
          <a:xfrm>
            <a:off x="1276350" y="728663"/>
            <a:ext cx="4803775" cy="3603625"/>
          </a:xfrm>
          <a:ln/>
        </p:spPr>
      </p:sp>
      <p:sp>
        <p:nvSpPr>
          <p:cNvPr id="7066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18438062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6A98AF28-E206-5745-8BD4-EA9BDA5AF93B}" type="slidenum">
              <a:rPr lang="en-US">
                <a:latin typeface="Times New Roman" charset="0"/>
              </a:rPr>
              <a:pPr/>
              <a:t>28</a:t>
            </a:fld>
            <a:endParaRPr lang="en-US">
              <a:latin typeface="Times New Roman" charset="0"/>
            </a:endParaRPr>
          </a:p>
        </p:txBody>
      </p:sp>
      <p:sp>
        <p:nvSpPr>
          <p:cNvPr id="71683" name="Rectangle 2"/>
          <p:cNvSpPr>
            <a:spLocks noGrp="1" noRot="1" noChangeAspect="1" noChangeArrowheads="1" noTextEdit="1"/>
          </p:cNvSpPr>
          <p:nvPr>
            <p:ph type="sldImg"/>
          </p:nvPr>
        </p:nvSpPr>
        <p:spPr>
          <a:xfrm>
            <a:off x="1266825" y="725488"/>
            <a:ext cx="4781550" cy="3586162"/>
          </a:xfrm>
          <a:ln cap="flat"/>
        </p:spPr>
      </p:sp>
      <p:sp>
        <p:nvSpPr>
          <p:cNvPr id="71684" name="Rectangle 3"/>
          <p:cNvSpPr>
            <a:spLocks noGrp="1" noChangeArrowheads="1"/>
          </p:cNvSpPr>
          <p:nvPr>
            <p:ph type="body" idx="1"/>
          </p:nvPr>
        </p:nvSpPr>
        <p:spPr>
          <a:xfrm>
            <a:off x="976119" y="4558634"/>
            <a:ext cx="5362964" cy="4323121"/>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21" tIns="49902" rIns="98021" bIns="49902"/>
          <a:lstStyle/>
          <a:p>
            <a:pPr defTabSz="967457"/>
            <a:endParaRPr lang="en-US"/>
          </a:p>
        </p:txBody>
      </p:sp>
    </p:spTree>
    <p:extLst>
      <p:ext uri="{BB962C8B-B14F-4D97-AF65-F5344CB8AC3E}">
        <p14:creationId xmlns:p14="http://schemas.microsoft.com/office/powerpoint/2010/main" val="36530836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F1211819-EE77-7044-A550-DF9E29C7B29F}" type="slidenum">
              <a:rPr lang="en-US">
                <a:latin typeface="Times New Roman" charset="0"/>
              </a:rPr>
              <a:pPr/>
              <a:t>29</a:t>
            </a:fld>
            <a:endParaRPr lang="en-US">
              <a:latin typeface="Times New Roman" charset="0"/>
            </a:endParaRPr>
          </a:p>
        </p:txBody>
      </p:sp>
      <p:sp>
        <p:nvSpPr>
          <p:cNvPr id="72707" name="Rectangle 2"/>
          <p:cNvSpPr>
            <a:spLocks noGrp="1" noRot="1" noChangeAspect="1" noChangeArrowheads="1" noTextEdit="1"/>
          </p:cNvSpPr>
          <p:nvPr>
            <p:ph type="sldImg"/>
          </p:nvPr>
        </p:nvSpPr>
        <p:spPr>
          <a:xfrm>
            <a:off x="1276350" y="728663"/>
            <a:ext cx="4803775" cy="3603625"/>
          </a:xfrm>
          <a:ln/>
        </p:spPr>
      </p:sp>
      <p:sp>
        <p:nvSpPr>
          <p:cNvPr id="7270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8393015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CD782953-5599-9948-997C-7F831BBC20D9}" type="slidenum">
              <a:rPr lang="en-US">
                <a:latin typeface="Times New Roman" charset="0"/>
              </a:rPr>
              <a:pPr/>
              <a:t>30</a:t>
            </a:fld>
            <a:endParaRPr lang="en-US">
              <a:latin typeface="Times New Roman" charset="0"/>
            </a:endParaRPr>
          </a:p>
        </p:txBody>
      </p:sp>
      <p:sp>
        <p:nvSpPr>
          <p:cNvPr id="73731" name="Rectangle 2"/>
          <p:cNvSpPr>
            <a:spLocks noGrp="1" noRot="1" noChangeAspect="1" noChangeArrowheads="1" noTextEdit="1"/>
          </p:cNvSpPr>
          <p:nvPr>
            <p:ph type="sldImg"/>
          </p:nvPr>
        </p:nvSpPr>
        <p:spPr>
          <a:xfrm>
            <a:off x="1303338" y="754063"/>
            <a:ext cx="4706937" cy="3529012"/>
          </a:xfrm>
          <a:ln cap="flat"/>
        </p:spPr>
      </p:sp>
      <p:sp>
        <p:nvSpPr>
          <p:cNvPr id="73732" name="Rectangle 3"/>
          <p:cNvSpPr>
            <a:spLocks noGrp="1" noChangeArrowheads="1"/>
          </p:cNvSpPr>
          <p:nvPr>
            <p:ph type="body" idx="1"/>
          </p:nvPr>
        </p:nvSpPr>
        <p:spPr>
          <a:xfrm>
            <a:off x="976119" y="4558635"/>
            <a:ext cx="5362964" cy="4321508"/>
          </a:xfrm>
          <a:noFill/>
          <a:ln w="12700" cap="flat">
            <a:solidFill>
              <a:schemeClr val="tx1"/>
            </a:solidFill>
            <a:prstDash val="sysDot"/>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txBody>
          <a:bodyPr lIns="96240" tIns="46337" rIns="96240" bIns="46337"/>
          <a:lstStyle/>
          <a:p>
            <a:pPr defTabSz="967457"/>
            <a:endParaRPr lang="en-US"/>
          </a:p>
        </p:txBody>
      </p:sp>
    </p:spTree>
    <p:extLst>
      <p:ext uri="{BB962C8B-B14F-4D97-AF65-F5344CB8AC3E}">
        <p14:creationId xmlns:p14="http://schemas.microsoft.com/office/powerpoint/2010/main" val="13713758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9B4F7615-D1AA-324E-82A4-B151F4CD24AB}" type="slidenum">
              <a:rPr lang="en-US">
                <a:latin typeface="Times New Roman" charset="0"/>
              </a:rPr>
              <a:pPr/>
              <a:t>31</a:t>
            </a:fld>
            <a:endParaRPr lang="en-US">
              <a:latin typeface="Times New Roman" charset="0"/>
            </a:endParaRPr>
          </a:p>
        </p:txBody>
      </p:sp>
      <p:sp>
        <p:nvSpPr>
          <p:cNvPr id="74755" name="Rectangle 2"/>
          <p:cNvSpPr>
            <a:spLocks noGrp="1" noRot="1" noChangeAspect="1" noChangeArrowheads="1" noTextEdit="1"/>
          </p:cNvSpPr>
          <p:nvPr>
            <p:ph type="sldImg"/>
          </p:nvPr>
        </p:nvSpPr>
        <p:spPr>
          <a:xfrm>
            <a:off x="1303338" y="754063"/>
            <a:ext cx="4706937" cy="3529012"/>
          </a:xfrm>
          <a:ln cap="flat"/>
        </p:spPr>
      </p:sp>
      <p:sp>
        <p:nvSpPr>
          <p:cNvPr id="74756" name="Rectangle 3"/>
          <p:cNvSpPr>
            <a:spLocks noGrp="1" noChangeArrowheads="1"/>
          </p:cNvSpPr>
          <p:nvPr>
            <p:ph type="body" idx="1"/>
          </p:nvPr>
        </p:nvSpPr>
        <p:spPr>
          <a:xfrm>
            <a:off x="976119" y="4558635"/>
            <a:ext cx="5362964" cy="4321508"/>
          </a:xfrm>
          <a:noFill/>
          <a:ln w="12700" cap="flat">
            <a:solidFill>
              <a:schemeClr val="tx1"/>
            </a:solidFill>
            <a:prstDash val="sysDot"/>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txBody>
          <a:bodyPr lIns="96240" tIns="46337" rIns="96240" bIns="46337"/>
          <a:lstStyle/>
          <a:p>
            <a:pPr defTabSz="967457"/>
            <a:endParaRPr lang="en-US"/>
          </a:p>
        </p:txBody>
      </p:sp>
    </p:spTree>
    <p:extLst>
      <p:ext uri="{BB962C8B-B14F-4D97-AF65-F5344CB8AC3E}">
        <p14:creationId xmlns:p14="http://schemas.microsoft.com/office/powerpoint/2010/main" val="1532711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ED6636E6-F1AA-3349-AF39-5E8BAEC9E7B9}" type="slidenum">
              <a:rPr lang="en-US">
                <a:latin typeface="Times New Roman" charset="0"/>
              </a:rPr>
              <a:pPr/>
              <a:t>32</a:t>
            </a:fld>
            <a:endParaRPr lang="en-US">
              <a:latin typeface="Times New Roman" charset="0"/>
            </a:endParaRPr>
          </a:p>
        </p:txBody>
      </p:sp>
      <p:sp>
        <p:nvSpPr>
          <p:cNvPr id="75779" name="Rectangle 2"/>
          <p:cNvSpPr>
            <a:spLocks noGrp="1" noRot="1" noChangeAspect="1" noChangeArrowheads="1" noTextEdit="1"/>
          </p:cNvSpPr>
          <p:nvPr>
            <p:ph type="sldImg"/>
          </p:nvPr>
        </p:nvSpPr>
        <p:spPr>
          <a:xfrm>
            <a:off x="1303338" y="754063"/>
            <a:ext cx="4706937" cy="3529012"/>
          </a:xfrm>
          <a:ln cap="flat"/>
        </p:spPr>
      </p:sp>
      <p:sp>
        <p:nvSpPr>
          <p:cNvPr id="75780" name="Rectangle 3"/>
          <p:cNvSpPr>
            <a:spLocks noGrp="1" noChangeArrowheads="1"/>
          </p:cNvSpPr>
          <p:nvPr>
            <p:ph type="body" idx="1"/>
          </p:nvPr>
        </p:nvSpPr>
        <p:spPr>
          <a:xfrm>
            <a:off x="976119" y="4558635"/>
            <a:ext cx="5362964" cy="4321508"/>
          </a:xfrm>
          <a:noFill/>
          <a:ln w="12700" cap="flat">
            <a:solidFill>
              <a:schemeClr val="tx1"/>
            </a:solidFill>
            <a:prstDash val="sysDot"/>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txBody>
          <a:bodyPr lIns="96240" tIns="46337" rIns="96240" bIns="46337"/>
          <a:lstStyle/>
          <a:p>
            <a:pPr defTabSz="967457"/>
            <a:endParaRPr lang="en-US"/>
          </a:p>
        </p:txBody>
      </p:sp>
    </p:spTree>
    <p:extLst>
      <p:ext uri="{BB962C8B-B14F-4D97-AF65-F5344CB8AC3E}">
        <p14:creationId xmlns:p14="http://schemas.microsoft.com/office/powerpoint/2010/main" val="28685201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80A0D19A-85A3-6546-920D-23718F748C56}" type="slidenum">
              <a:rPr lang="en-US">
                <a:latin typeface="Times New Roman" charset="0"/>
              </a:rPr>
              <a:pPr/>
              <a:t>4</a:t>
            </a:fld>
            <a:endParaRPr lang="en-US">
              <a:latin typeface="Times New Roman" charset="0"/>
            </a:endParaRPr>
          </a:p>
        </p:txBody>
      </p:sp>
      <p:sp>
        <p:nvSpPr>
          <p:cNvPr id="49155" name="Rectangle 2"/>
          <p:cNvSpPr>
            <a:spLocks noGrp="1" noRot="1" noChangeAspect="1" noChangeArrowheads="1" noTextEdit="1"/>
          </p:cNvSpPr>
          <p:nvPr>
            <p:ph type="sldImg"/>
          </p:nvPr>
        </p:nvSpPr>
        <p:spPr>
          <a:xfrm>
            <a:off x="1265238" y="725488"/>
            <a:ext cx="4783137" cy="3587750"/>
          </a:xfrm>
          <a:ln cap="flat"/>
        </p:spPr>
      </p:sp>
      <p:sp>
        <p:nvSpPr>
          <p:cNvPr id="49156" name="Rectangle 3"/>
          <p:cNvSpPr>
            <a:spLocks noGrp="1" noChangeArrowheads="1"/>
          </p:cNvSpPr>
          <p:nvPr>
            <p:ph type="body" idx="1"/>
          </p:nvPr>
        </p:nvSpPr>
        <p:spPr>
          <a:xfrm>
            <a:off x="977742" y="4558635"/>
            <a:ext cx="5359716" cy="4321508"/>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8" tIns="49900" rIns="98018" bIns="49900"/>
          <a:lstStyle/>
          <a:p>
            <a:pPr defTabSz="967457"/>
            <a:endParaRPr lang="en-US"/>
          </a:p>
        </p:txBody>
      </p:sp>
    </p:spTree>
    <p:extLst>
      <p:ext uri="{BB962C8B-B14F-4D97-AF65-F5344CB8AC3E}">
        <p14:creationId xmlns:p14="http://schemas.microsoft.com/office/powerpoint/2010/main" val="37546776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71842A85-526C-D642-9568-26CE5524EB55}" type="slidenum">
              <a:rPr lang="en-US">
                <a:latin typeface="Times New Roman" charset="0"/>
              </a:rPr>
              <a:pPr/>
              <a:t>33</a:t>
            </a:fld>
            <a:endParaRPr lang="en-US">
              <a:latin typeface="Times New Roman" charset="0"/>
            </a:endParaRPr>
          </a:p>
        </p:txBody>
      </p:sp>
      <p:sp>
        <p:nvSpPr>
          <p:cNvPr id="76803" name="Rectangle 2"/>
          <p:cNvSpPr>
            <a:spLocks noGrp="1" noRot="1" noChangeAspect="1" noChangeArrowheads="1" noTextEdit="1"/>
          </p:cNvSpPr>
          <p:nvPr>
            <p:ph type="sldImg"/>
          </p:nvPr>
        </p:nvSpPr>
        <p:spPr>
          <a:xfrm>
            <a:off x="1276350" y="728663"/>
            <a:ext cx="4803775" cy="3603625"/>
          </a:xfrm>
          <a:ln/>
        </p:spPr>
      </p:sp>
      <p:sp>
        <p:nvSpPr>
          <p:cNvPr id="76804"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2544509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9B9ABC2A-3FF0-4A46-88DF-75127821BD7B}" type="slidenum">
              <a:rPr lang="en-US">
                <a:latin typeface="Times New Roman" charset="0"/>
              </a:rPr>
              <a:pPr/>
              <a:t>34</a:t>
            </a:fld>
            <a:endParaRPr lang="en-US">
              <a:latin typeface="Times New Roman" charset="0"/>
            </a:endParaRPr>
          </a:p>
        </p:txBody>
      </p:sp>
      <p:sp>
        <p:nvSpPr>
          <p:cNvPr id="77827" name="Rectangle 2"/>
          <p:cNvSpPr>
            <a:spLocks noGrp="1" noRot="1" noChangeAspect="1" noChangeArrowheads="1" noTextEdit="1"/>
          </p:cNvSpPr>
          <p:nvPr>
            <p:ph type="sldImg"/>
          </p:nvPr>
        </p:nvSpPr>
        <p:spPr>
          <a:xfrm>
            <a:off x="1303338" y="754063"/>
            <a:ext cx="4706937" cy="3529012"/>
          </a:xfrm>
          <a:ln cap="flat"/>
        </p:spPr>
      </p:sp>
      <p:sp>
        <p:nvSpPr>
          <p:cNvPr id="77828" name="Rectangle 3"/>
          <p:cNvSpPr>
            <a:spLocks noGrp="1" noChangeArrowheads="1"/>
          </p:cNvSpPr>
          <p:nvPr>
            <p:ph type="body" idx="1"/>
          </p:nvPr>
        </p:nvSpPr>
        <p:spPr>
          <a:xfrm>
            <a:off x="976119" y="4558635"/>
            <a:ext cx="5362964" cy="4321508"/>
          </a:xfrm>
          <a:noFill/>
          <a:ln w="12700" cap="flat">
            <a:solidFill>
              <a:schemeClr val="tx1"/>
            </a:solidFill>
            <a:prstDash val="sysDot"/>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txBody>
          <a:bodyPr lIns="96240" tIns="46337" rIns="96240" bIns="46337"/>
          <a:lstStyle/>
          <a:p>
            <a:pPr defTabSz="967457"/>
            <a:endParaRPr lang="en-US"/>
          </a:p>
        </p:txBody>
      </p:sp>
    </p:spTree>
    <p:extLst>
      <p:ext uri="{BB962C8B-B14F-4D97-AF65-F5344CB8AC3E}">
        <p14:creationId xmlns:p14="http://schemas.microsoft.com/office/powerpoint/2010/main" val="299911166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9BA0D884-DE93-2842-A7F7-6FF32DAA6B6D}" type="slidenum">
              <a:rPr lang="en-US">
                <a:latin typeface="Times New Roman" charset="0"/>
              </a:rPr>
              <a:pPr/>
              <a:t>35</a:t>
            </a:fld>
            <a:endParaRPr lang="en-US">
              <a:latin typeface="Times New Roman" charset="0"/>
            </a:endParaRPr>
          </a:p>
        </p:txBody>
      </p:sp>
      <p:sp>
        <p:nvSpPr>
          <p:cNvPr id="78851" name="Rectangle 2"/>
          <p:cNvSpPr>
            <a:spLocks noGrp="1" noRot="1" noChangeAspect="1" noChangeArrowheads="1" noTextEdit="1"/>
          </p:cNvSpPr>
          <p:nvPr>
            <p:ph type="sldImg"/>
          </p:nvPr>
        </p:nvSpPr>
        <p:spPr>
          <a:xfrm>
            <a:off x="1276350" y="728663"/>
            <a:ext cx="4803775" cy="3603625"/>
          </a:xfrm>
          <a:ln/>
        </p:spPr>
      </p:sp>
      <p:sp>
        <p:nvSpPr>
          <p:cNvPr id="78852"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9361617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80CC4FFD-1931-A741-B86E-F48BF1FEF7A8}" type="slidenum">
              <a:rPr lang="en-US">
                <a:latin typeface="Times New Roman" charset="0"/>
              </a:rPr>
              <a:pPr/>
              <a:t>36</a:t>
            </a:fld>
            <a:endParaRPr lang="en-US">
              <a:latin typeface="Times New Roman" charset="0"/>
            </a:endParaRPr>
          </a:p>
        </p:txBody>
      </p:sp>
      <p:sp>
        <p:nvSpPr>
          <p:cNvPr id="79875" name="Rectangle 2"/>
          <p:cNvSpPr>
            <a:spLocks noGrp="1" noRot="1" noChangeAspect="1" noChangeArrowheads="1" noTextEdit="1"/>
          </p:cNvSpPr>
          <p:nvPr>
            <p:ph type="sldImg"/>
          </p:nvPr>
        </p:nvSpPr>
        <p:spPr>
          <a:xfrm>
            <a:off x="1277938" y="735013"/>
            <a:ext cx="4757737" cy="3568700"/>
          </a:xfrm>
          <a:ln cap="flat"/>
        </p:spPr>
      </p:sp>
      <p:sp>
        <p:nvSpPr>
          <p:cNvPr id="79876" name="Rectangle 3"/>
          <p:cNvSpPr>
            <a:spLocks noGrp="1" noChangeArrowheads="1"/>
          </p:cNvSpPr>
          <p:nvPr>
            <p:ph type="body" idx="1"/>
          </p:nvPr>
        </p:nvSpPr>
        <p:spPr>
          <a:xfrm>
            <a:off x="977742" y="4558635"/>
            <a:ext cx="5359716" cy="4319895"/>
          </a:xfrm>
          <a:noFill/>
          <a:ln w="12700" cap="flat">
            <a:solidFill>
              <a:schemeClr val="tx1"/>
            </a:solidFill>
            <a:prstDash val="sysDot"/>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txBody>
          <a:bodyPr lIns="98018" tIns="49900" rIns="98018" bIns="49900"/>
          <a:lstStyle/>
          <a:p>
            <a:pPr defTabSz="967457"/>
            <a:endParaRPr lang="en-US"/>
          </a:p>
        </p:txBody>
      </p:sp>
    </p:spTree>
    <p:extLst>
      <p:ext uri="{BB962C8B-B14F-4D97-AF65-F5344CB8AC3E}">
        <p14:creationId xmlns:p14="http://schemas.microsoft.com/office/powerpoint/2010/main" val="151329169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6E585BB6-F291-1E4B-AD19-6B134D517217}" type="slidenum">
              <a:rPr lang="en-US">
                <a:latin typeface="Times New Roman" charset="0"/>
              </a:rPr>
              <a:pPr/>
              <a:t>37</a:t>
            </a:fld>
            <a:endParaRPr lang="en-US">
              <a:latin typeface="Times New Roman" charset="0"/>
            </a:endParaRPr>
          </a:p>
        </p:txBody>
      </p:sp>
      <p:sp>
        <p:nvSpPr>
          <p:cNvPr id="80899" name="Rectangle 2"/>
          <p:cNvSpPr>
            <a:spLocks noGrp="1" noRot="1" noChangeAspect="1" noChangeArrowheads="1" noTextEdit="1"/>
          </p:cNvSpPr>
          <p:nvPr>
            <p:ph type="sldImg"/>
          </p:nvPr>
        </p:nvSpPr>
        <p:spPr>
          <a:xfrm>
            <a:off x="1277938" y="735013"/>
            <a:ext cx="4757737" cy="3568700"/>
          </a:xfrm>
          <a:ln cap="flat"/>
        </p:spPr>
      </p:sp>
      <p:sp>
        <p:nvSpPr>
          <p:cNvPr id="80900" name="Rectangle 3"/>
          <p:cNvSpPr>
            <a:spLocks noGrp="1" noChangeArrowheads="1"/>
          </p:cNvSpPr>
          <p:nvPr>
            <p:ph type="body" idx="1"/>
          </p:nvPr>
        </p:nvSpPr>
        <p:spPr>
          <a:xfrm>
            <a:off x="977742" y="4558635"/>
            <a:ext cx="5359716" cy="4319895"/>
          </a:xfrm>
          <a:noFill/>
          <a:ln w="12700" cap="flat">
            <a:solidFill>
              <a:schemeClr val="tx1"/>
            </a:solidFill>
            <a:prstDash val="sysDot"/>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txBody>
          <a:bodyPr lIns="98018" tIns="49900" rIns="98018" bIns="49900"/>
          <a:lstStyle/>
          <a:p>
            <a:pPr defTabSz="967457"/>
            <a:endParaRPr lang="en-US"/>
          </a:p>
        </p:txBody>
      </p:sp>
    </p:spTree>
    <p:extLst>
      <p:ext uri="{BB962C8B-B14F-4D97-AF65-F5344CB8AC3E}">
        <p14:creationId xmlns:p14="http://schemas.microsoft.com/office/powerpoint/2010/main" val="37506206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DA792E5E-768A-C845-9E0F-BF08248F2130}" type="slidenum">
              <a:rPr lang="en-US">
                <a:latin typeface="Times New Roman" charset="0"/>
              </a:rPr>
              <a:pPr/>
              <a:t>38</a:t>
            </a:fld>
            <a:endParaRPr lang="en-US">
              <a:latin typeface="Times New Roman" charset="0"/>
            </a:endParaRPr>
          </a:p>
        </p:txBody>
      </p:sp>
      <p:sp>
        <p:nvSpPr>
          <p:cNvPr id="81923" name="Rectangle 2"/>
          <p:cNvSpPr>
            <a:spLocks noGrp="1" noRot="1" noChangeAspect="1" noChangeArrowheads="1" noTextEdit="1"/>
          </p:cNvSpPr>
          <p:nvPr>
            <p:ph type="sldImg"/>
          </p:nvPr>
        </p:nvSpPr>
        <p:spPr>
          <a:xfrm>
            <a:off x="1303338" y="754063"/>
            <a:ext cx="4706937" cy="3529012"/>
          </a:xfrm>
          <a:ln cap="flat"/>
        </p:spPr>
      </p:sp>
      <p:sp>
        <p:nvSpPr>
          <p:cNvPr id="81924" name="Rectangle 3"/>
          <p:cNvSpPr>
            <a:spLocks noGrp="1" noChangeArrowheads="1"/>
          </p:cNvSpPr>
          <p:nvPr>
            <p:ph type="body" idx="1"/>
          </p:nvPr>
        </p:nvSpPr>
        <p:spPr>
          <a:xfrm>
            <a:off x="976119" y="4558635"/>
            <a:ext cx="5362964" cy="4321508"/>
          </a:xfrm>
          <a:noFill/>
          <a:ln w="12700" cap="flat">
            <a:solidFill>
              <a:schemeClr val="tx1"/>
            </a:solidFill>
            <a:prstDash val="sysDot"/>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txBody>
          <a:bodyPr lIns="96240" tIns="46337" rIns="96240" bIns="46337"/>
          <a:lstStyle/>
          <a:p>
            <a:pPr defTabSz="967457"/>
            <a:endParaRPr lang="en-US"/>
          </a:p>
        </p:txBody>
      </p:sp>
    </p:spTree>
    <p:extLst>
      <p:ext uri="{BB962C8B-B14F-4D97-AF65-F5344CB8AC3E}">
        <p14:creationId xmlns:p14="http://schemas.microsoft.com/office/powerpoint/2010/main" val="289168513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8BAAC153-2AD7-6C48-A32A-593F3A38D9A2}" type="slidenum">
              <a:rPr lang="en-US">
                <a:latin typeface="Times New Roman" charset="0"/>
              </a:rPr>
              <a:pPr/>
              <a:t>39</a:t>
            </a:fld>
            <a:endParaRPr lang="en-US">
              <a:latin typeface="Times New Roman" charset="0"/>
            </a:endParaRPr>
          </a:p>
        </p:txBody>
      </p:sp>
      <p:sp>
        <p:nvSpPr>
          <p:cNvPr id="82947" name="Rectangle 2"/>
          <p:cNvSpPr>
            <a:spLocks noGrp="1" noRot="1" noChangeAspect="1" noChangeArrowheads="1" noTextEdit="1"/>
          </p:cNvSpPr>
          <p:nvPr>
            <p:ph type="sldImg"/>
          </p:nvPr>
        </p:nvSpPr>
        <p:spPr>
          <a:xfrm>
            <a:off x="1277938" y="735013"/>
            <a:ext cx="4757737" cy="3568700"/>
          </a:xfrm>
          <a:ln cap="flat"/>
        </p:spPr>
      </p:sp>
      <p:sp>
        <p:nvSpPr>
          <p:cNvPr id="82948" name="Rectangle 3"/>
          <p:cNvSpPr>
            <a:spLocks noGrp="1" noChangeArrowheads="1"/>
          </p:cNvSpPr>
          <p:nvPr>
            <p:ph type="body" idx="1"/>
          </p:nvPr>
        </p:nvSpPr>
        <p:spPr>
          <a:xfrm>
            <a:off x="977742" y="4558635"/>
            <a:ext cx="5359716" cy="4319895"/>
          </a:xfrm>
          <a:noFill/>
          <a:ln w="12700" cap="flat">
            <a:solidFill>
              <a:schemeClr val="tx1"/>
            </a:solidFill>
            <a:prstDash val="sysDot"/>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txBody>
          <a:bodyPr lIns="98018" tIns="49900" rIns="98018" bIns="49900"/>
          <a:lstStyle/>
          <a:p>
            <a:pPr defTabSz="967457"/>
            <a:endParaRPr lang="en-US"/>
          </a:p>
        </p:txBody>
      </p:sp>
    </p:spTree>
    <p:extLst>
      <p:ext uri="{BB962C8B-B14F-4D97-AF65-F5344CB8AC3E}">
        <p14:creationId xmlns:p14="http://schemas.microsoft.com/office/powerpoint/2010/main" val="413192418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8965E723-EF71-8341-AF84-FAFDA4D04E1A}" type="slidenum">
              <a:rPr lang="en-US">
                <a:latin typeface="Times New Roman" charset="0"/>
              </a:rPr>
              <a:pPr/>
              <a:t>40</a:t>
            </a:fld>
            <a:endParaRPr lang="en-US">
              <a:latin typeface="Times New Roman" charset="0"/>
            </a:endParaRPr>
          </a:p>
        </p:txBody>
      </p:sp>
      <p:sp>
        <p:nvSpPr>
          <p:cNvPr id="83971" name="Rectangle 2"/>
          <p:cNvSpPr>
            <a:spLocks noGrp="1" noRot="1" noChangeAspect="1" noChangeArrowheads="1" noTextEdit="1"/>
          </p:cNvSpPr>
          <p:nvPr>
            <p:ph type="sldImg"/>
          </p:nvPr>
        </p:nvSpPr>
        <p:spPr>
          <a:xfrm>
            <a:off x="1276350" y="728663"/>
            <a:ext cx="4803775" cy="3603625"/>
          </a:xfrm>
          <a:ln/>
        </p:spPr>
      </p:sp>
      <p:sp>
        <p:nvSpPr>
          <p:cNvPr id="83972"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24794420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FCF97747-39E4-EC44-8746-08539712D02A}" type="slidenum">
              <a:rPr lang="en-US">
                <a:latin typeface="Times New Roman" charset="0"/>
              </a:rPr>
              <a:pPr/>
              <a:t>41</a:t>
            </a:fld>
            <a:endParaRPr lang="en-US">
              <a:latin typeface="Times New Roman" charset="0"/>
            </a:endParaRPr>
          </a:p>
        </p:txBody>
      </p:sp>
      <p:sp>
        <p:nvSpPr>
          <p:cNvPr id="84995" name="Rectangle 2"/>
          <p:cNvSpPr>
            <a:spLocks noGrp="1" noRot="1" noChangeAspect="1" noChangeArrowheads="1" noTextEdit="1"/>
          </p:cNvSpPr>
          <p:nvPr>
            <p:ph type="sldImg"/>
          </p:nvPr>
        </p:nvSpPr>
        <p:spPr>
          <a:xfrm>
            <a:off x="1276350" y="728663"/>
            <a:ext cx="4803775" cy="3603625"/>
          </a:xfrm>
          <a:ln/>
        </p:spPr>
      </p:sp>
      <p:sp>
        <p:nvSpPr>
          <p:cNvPr id="8499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87807708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57A2CD9F-BD77-664E-9404-0CBB404AEB9F}" type="slidenum">
              <a:rPr lang="en-US">
                <a:latin typeface="Times New Roman" charset="0"/>
              </a:rPr>
              <a:pPr/>
              <a:t>42</a:t>
            </a:fld>
            <a:endParaRPr lang="en-US">
              <a:latin typeface="Times New Roman" charset="0"/>
            </a:endParaRPr>
          </a:p>
        </p:txBody>
      </p:sp>
      <p:sp>
        <p:nvSpPr>
          <p:cNvPr id="86019" name="Rectangle 2"/>
          <p:cNvSpPr>
            <a:spLocks noGrp="1" noRot="1" noChangeAspect="1" noChangeArrowheads="1" noTextEdit="1"/>
          </p:cNvSpPr>
          <p:nvPr>
            <p:ph type="sldImg"/>
          </p:nvPr>
        </p:nvSpPr>
        <p:spPr>
          <a:xfrm>
            <a:off x="1265238" y="725488"/>
            <a:ext cx="4783137" cy="3587750"/>
          </a:xfrm>
          <a:ln cap="flat"/>
        </p:spPr>
      </p:sp>
      <p:sp>
        <p:nvSpPr>
          <p:cNvPr id="86020" name="Rectangle 3"/>
          <p:cNvSpPr>
            <a:spLocks noGrp="1" noChangeArrowheads="1"/>
          </p:cNvSpPr>
          <p:nvPr>
            <p:ph type="body" idx="1"/>
          </p:nvPr>
        </p:nvSpPr>
        <p:spPr>
          <a:xfrm>
            <a:off x="977742" y="4558635"/>
            <a:ext cx="5359716" cy="4321508"/>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8" tIns="49900" rIns="98018" bIns="49900"/>
          <a:lstStyle/>
          <a:p>
            <a:pPr defTabSz="967457"/>
            <a:endParaRPr lang="en-US"/>
          </a:p>
        </p:txBody>
      </p:sp>
    </p:spTree>
    <p:extLst>
      <p:ext uri="{BB962C8B-B14F-4D97-AF65-F5344CB8AC3E}">
        <p14:creationId xmlns:p14="http://schemas.microsoft.com/office/powerpoint/2010/main" val="32080672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92B9C8EE-FFC1-024B-99FC-2D821E26291D}" type="slidenum">
              <a:rPr lang="en-US">
                <a:latin typeface="Times New Roman" charset="0"/>
              </a:rPr>
              <a:pPr/>
              <a:t>5</a:t>
            </a:fld>
            <a:endParaRPr lang="en-US">
              <a:latin typeface="Times New Roman" charset="0"/>
            </a:endParaRPr>
          </a:p>
        </p:txBody>
      </p:sp>
      <p:sp>
        <p:nvSpPr>
          <p:cNvPr id="50179" name="Rectangle 2"/>
          <p:cNvSpPr>
            <a:spLocks noGrp="1" noRot="1" noChangeAspect="1" noChangeArrowheads="1" noTextEdit="1"/>
          </p:cNvSpPr>
          <p:nvPr>
            <p:ph type="sldImg"/>
          </p:nvPr>
        </p:nvSpPr>
        <p:spPr>
          <a:xfrm>
            <a:off x="1265238" y="725488"/>
            <a:ext cx="4783137" cy="3587750"/>
          </a:xfrm>
          <a:ln cap="flat"/>
        </p:spPr>
      </p:sp>
      <p:sp>
        <p:nvSpPr>
          <p:cNvPr id="50180" name="Rectangle 3"/>
          <p:cNvSpPr>
            <a:spLocks noGrp="1" noChangeArrowheads="1"/>
          </p:cNvSpPr>
          <p:nvPr>
            <p:ph type="body" idx="1"/>
          </p:nvPr>
        </p:nvSpPr>
        <p:spPr>
          <a:xfrm>
            <a:off x="977742" y="4558635"/>
            <a:ext cx="5359716" cy="4321508"/>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8018" tIns="49900" rIns="98018" bIns="49900"/>
          <a:lstStyle/>
          <a:p>
            <a:pPr defTabSz="967457"/>
            <a:endParaRPr lang="en-US"/>
          </a:p>
        </p:txBody>
      </p:sp>
    </p:spTree>
    <p:extLst>
      <p:ext uri="{BB962C8B-B14F-4D97-AF65-F5344CB8AC3E}">
        <p14:creationId xmlns:p14="http://schemas.microsoft.com/office/powerpoint/2010/main" val="121656912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93D3A413-C21A-564D-9CEC-E729E84054A8}" type="slidenum">
              <a:rPr lang="en-US">
                <a:latin typeface="Times New Roman" charset="0"/>
              </a:rPr>
              <a:pPr/>
              <a:t>43</a:t>
            </a:fld>
            <a:endParaRPr lang="en-US">
              <a:latin typeface="Times New Roman" charset="0"/>
            </a:endParaRPr>
          </a:p>
        </p:txBody>
      </p:sp>
      <p:sp>
        <p:nvSpPr>
          <p:cNvPr id="87043" name="Rectangle 2"/>
          <p:cNvSpPr>
            <a:spLocks noGrp="1" noRot="1" noChangeAspect="1" noChangeArrowheads="1" noTextEdit="1"/>
          </p:cNvSpPr>
          <p:nvPr>
            <p:ph type="sldImg"/>
          </p:nvPr>
        </p:nvSpPr>
        <p:spPr>
          <a:xfrm>
            <a:off x="1257300" y="720725"/>
            <a:ext cx="4800600" cy="3600450"/>
          </a:xfrm>
          <a:ln/>
        </p:spPr>
      </p:sp>
      <p:sp>
        <p:nvSpPr>
          <p:cNvPr id="87044" name="Rectangle 3"/>
          <p:cNvSpPr>
            <a:spLocks noGrp="1" noChangeArrowheads="1"/>
          </p:cNvSpPr>
          <p:nvPr>
            <p:ph type="body" idx="1"/>
          </p:nvPr>
        </p:nvSpPr>
        <p:spPr>
          <a:xfrm>
            <a:off x="401168" y="4560248"/>
            <a:ext cx="6512867" cy="4319895"/>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42868678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1044E69F-1DBB-4343-A5C0-8FC86B081AF7}" type="slidenum">
              <a:rPr lang="en-US">
                <a:latin typeface="Times New Roman" charset="0"/>
              </a:rPr>
              <a:pPr/>
              <a:t>6</a:t>
            </a:fld>
            <a:endParaRPr lang="en-US">
              <a:latin typeface="Times New Roman" charset="0"/>
            </a:endParaRPr>
          </a:p>
        </p:txBody>
      </p:sp>
      <p:sp>
        <p:nvSpPr>
          <p:cNvPr id="51203" name="Rectangle 2"/>
          <p:cNvSpPr>
            <a:spLocks noGrp="1" noRot="1" noChangeAspect="1" noChangeArrowheads="1" noTextEdit="1"/>
          </p:cNvSpPr>
          <p:nvPr>
            <p:ph type="sldImg"/>
          </p:nvPr>
        </p:nvSpPr>
        <p:spPr>
          <a:xfrm>
            <a:off x="1276350" y="728663"/>
            <a:ext cx="4803775" cy="3603625"/>
          </a:xfrm>
          <a:ln/>
        </p:spPr>
      </p:sp>
      <p:sp>
        <p:nvSpPr>
          <p:cNvPr id="51204"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12301025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3CEE7FA9-3E28-3446-9202-7767CD51980C}" type="slidenum">
              <a:rPr lang="en-US">
                <a:latin typeface="Times New Roman" charset="0"/>
              </a:rPr>
              <a:pPr/>
              <a:t>7</a:t>
            </a:fld>
            <a:endParaRPr lang="en-US">
              <a:latin typeface="Times New Roman" charset="0"/>
            </a:endParaRPr>
          </a:p>
        </p:txBody>
      </p:sp>
      <p:sp>
        <p:nvSpPr>
          <p:cNvPr id="52227" name="Rectangle 2"/>
          <p:cNvSpPr>
            <a:spLocks noGrp="1" noRot="1" noChangeAspect="1" noChangeArrowheads="1" noTextEdit="1"/>
          </p:cNvSpPr>
          <p:nvPr>
            <p:ph type="sldImg"/>
          </p:nvPr>
        </p:nvSpPr>
        <p:spPr>
          <a:xfrm>
            <a:off x="1276350" y="728663"/>
            <a:ext cx="4803775" cy="3603625"/>
          </a:xfrm>
          <a:ln/>
        </p:spPr>
      </p:sp>
      <p:sp>
        <p:nvSpPr>
          <p:cNvPr id="5222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12422423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8AF9FF76-888E-0E42-984F-9A7F9EBE325C}" type="slidenum">
              <a:rPr lang="en-US">
                <a:latin typeface="Times New Roman" charset="0"/>
              </a:rPr>
              <a:pPr/>
              <a:t>8</a:t>
            </a:fld>
            <a:endParaRPr lang="en-US">
              <a:latin typeface="Times New Roman" charset="0"/>
            </a:endParaRPr>
          </a:p>
        </p:txBody>
      </p:sp>
      <p:sp>
        <p:nvSpPr>
          <p:cNvPr id="53251" name="Rectangle 2"/>
          <p:cNvSpPr>
            <a:spLocks noGrp="1" noChangeArrowheads="1"/>
          </p:cNvSpPr>
          <p:nvPr>
            <p:ph type="body" idx="1"/>
          </p:nvPr>
        </p:nvSpPr>
        <p:spPr>
          <a:xfrm>
            <a:off x="612308" y="2934239"/>
            <a:ext cx="6101955" cy="6074953"/>
          </a:xfrm>
          <a:noFill/>
          <a:ln w="25400" cap="flat">
            <a:solidFill>
              <a:schemeClr val="tx1"/>
            </a:solidFill>
            <a:prstDash val="sysDot"/>
          </a:ln>
          <a:extLst>
            <a:ext uri="{909E8E84-426E-40dd-AFC4-6F175D3DCCD1}">
              <a14:hiddenFill xmlns="" xmlns:a14="http://schemas.microsoft.com/office/drawing/2010/main">
                <a:solidFill>
                  <a:srgbClr val="FFFFFF"/>
                </a:solidFill>
              </a14:hiddenFill>
            </a:ext>
          </a:extLst>
        </p:spPr>
        <p:txBody>
          <a:bodyPr lIns="98018" tIns="49900" rIns="98018" bIns="49900"/>
          <a:lstStyle/>
          <a:p>
            <a:pPr defTabSz="912451"/>
            <a:r>
              <a:rPr lang="en-US"/>
              <a:t>For each of the boxes (steps) in the PROBE process, there are three slides.  The first slide describes the concept. The second slide describes how JD completed the step. The third slide shows how JD entered his data into the tool.  It</a:t>
            </a:r>
            <a:r>
              <a:rPr lang="ja-JP" altLang="en-US"/>
              <a:t>’</a:t>
            </a:r>
            <a:r>
              <a:rPr lang="en-US"/>
              <a:t>s better to show the tool than to show the slide with the tool.</a:t>
            </a:r>
          </a:p>
        </p:txBody>
      </p:sp>
      <p:sp>
        <p:nvSpPr>
          <p:cNvPr id="53252" name="Rectangle 3"/>
          <p:cNvSpPr>
            <a:spLocks noGrp="1" noRot="1" noChangeAspect="1" noChangeArrowheads="1" noTextEdit="1"/>
          </p:cNvSpPr>
          <p:nvPr>
            <p:ph type="sldImg"/>
          </p:nvPr>
        </p:nvSpPr>
        <p:spPr>
          <a:xfrm>
            <a:off x="2085975" y="633413"/>
            <a:ext cx="2916238" cy="2187575"/>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33146658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A5257DA5-9BC5-BF41-BFF8-3EF64867FB49}" type="slidenum">
              <a:rPr lang="en-US">
                <a:latin typeface="Times New Roman" charset="0"/>
              </a:rPr>
              <a:pPr/>
              <a:t>9</a:t>
            </a:fld>
            <a:endParaRPr lang="en-US">
              <a:latin typeface="Times New Roman" charset="0"/>
            </a:endParaRPr>
          </a:p>
        </p:txBody>
      </p:sp>
      <p:sp>
        <p:nvSpPr>
          <p:cNvPr id="54275" name="Rectangle 2"/>
          <p:cNvSpPr>
            <a:spLocks noGrp="1" noRot="1" noChangeAspect="1" noChangeArrowheads="1" noTextEdit="1"/>
          </p:cNvSpPr>
          <p:nvPr>
            <p:ph type="sldImg"/>
          </p:nvPr>
        </p:nvSpPr>
        <p:spPr>
          <a:xfrm>
            <a:off x="1303338" y="754063"/>
            <a:ext cx="4706937" cy="3529012"/>
          </a:xfrm>
          <a:ln cap="flat"/>
        </p:spPr>
      </p:sp>
      <p:sp>
        <p:nvSpPr>
          <p:cNvPr id="54276" name="Rectangle 3"/>
          <p:cNvSpPr>
            <a:spLocks noGrp="1" noChangeArrowheads="1"/>
          </p:cNvSpPr>
          <p:nvPr>
            <p:ph type="body" idx="1"/>
          </p:nvPr>
        </p:nvSpPr>
        <p:spPr>
          <a:xfrm>
            <a:off x="976119" y="4558635"/>
            <a:ext cx="5362964" cy="4321508"/>
          </a:xfrm>
          <a:noFill/>
          <a:ln w="12700" cap="flat">
            <a:solidFill>
              <a:schemeClr val="tx1"/>
            </a:solidFill>
            <a:prstDash val="sysDot"/>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txBody>
          <a:bodyPr lIns="96240" tIns="46337" rIns="96240" bIns="46337"/>
          <a:lstStyle/>
          <a:p>
            <a:pPr defTabSz="967457"/>
            <a:endParaRPr lang="en-US"/>
          </a:p>
        </p:txBody>
      </p:sp>
    </p:spTree>
    <p:extLst>
      <p:ext uri="{BB962C8B-B14F-4D97-AF65-F5344CB8AC3E}">
        <p14:creationId xmlns:p14="http://schemas.microsoft.com/office/powerpoint/2010/main" val="18728103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93342" eaLnBrk="0" hangingPunct="0">
              <a:defRPr sz="1000">
                <a:solidFill>
                  <a:schemeClr val="tx1"/>
                </a:solidFill>
                <a:latin typeface="Arial" charset="0"/>
                <a:ea typeface="ＭＳ Ｐゴシック" charset="0"/>
                <a:cs typeface="ＭＳ Ｐゴシック" charset="0"/>
              </a:defRPr>
            </a:lvl1pPr>
            <a:lvl2pPr marL="757140" indent="-291208" defTabSz="993342" eaLnBrk="0" hangingPunct="0">
              <a:defRPr sz="1000">
                <a:solidFill>
                  <a:schemeClr val="tx1"/>
                </a:solidFill>
                <a:latin typeface="Arial" charset="0"/>
                <a:ea typeface="ＭＳ Ｐゴシック" charset="0"/>
              </a:defRPr>
            </a:lvl2pPr>
            <a:lvl3pPr marL="1164831" indent="-232966" defTabSz="993342" eaLnBrk="0" hangingPunct="0">
              <a:defRPr sz="1000">
                <a:solidFill>
                  <a:schemeClr val="tx1"/>
                </a:solidFill>
                <a:latin typeface="Arial" charset="0"/>
                <a:ea typeface="ＭＳ Ｐゴシック" charset="0"/>
              </a:defRPr>
            </a:lvl3pPr>
            <a:lvl4pPr marL="1630764" indent="-232966" defTabSz="993342" eaLnBrk="0" hangingPunct="0">
              <a:defRPr sz="1000">
                <a:solidFill>
                  <a:schemeClr val="tx1"/>
                </a:solidFill>
                <a:latin typeface="Arial" charset="0"/>
                <a:ea typeface="ＭＳ Ｐゴシック" charset="0"/>
              </a:defRPr>
            </a:lvl4pPr>
            <a:lvl5pPr marL="2096696" indent="-232966" defTabSz="993342" eaLnBrk="0" hangingPunct="0">
              <a:defRPr sz="1000">
                <a:solidFill>
                  <a:schemeClr val="tx1"/>
                </a:solidFill>
                <a:latin typeface="Arial" charset="0"/>
                <a:ea typeface="ＭＳ Ｐゴシック" charset="0"/>
              </a:defRPr>
            </a:lvl5pPr>
            <a:lvl6pPr marL="2562629" indent="-232966" defTabSz="993342" eaLnBrk="0" fontAlgn="base" hangingPunct="0">
              <a:spcBef>
                <a:spcPct val="0"/>
              </a:spcBef>
              <a:spcAft>
                <a:spcPct val="0"/>
              </a:spcAft>
              <a:defRPr sz="1000">
                <a:solidFill>
                  <a:schemeClr val="tx1"/>
                </a:solidFill>
                <a:latin typeface="Arial" charset="0"/>
                <a:ea typeface="ＭＳ Ｐゴシック" charset="0"/>
              </a:defRPr>
            </a:lvl6pPr>
            <a:lvl7pPr marL="3028561" indent="-232966" defTabSz="993342" eaLnBrk="0" fontAlgn="base" hangingPunct="0">
              <a:spcBef>
                <a:spcPct val="0"/>
              </a:spcBef>
              <a:spcAft>
                <a:spcPct val="0"/>
              </a:spcAft>
              <a:defRPr sz="1000">
                <a:solidFill>
                  <a:schemeClr val="tx1"/>
                </a:solidFill>
                <a:latin typeface="Arial" charset="0"/>
                <a:ea typeface="ＭＳ Ｐゴシック" charset="0"/>
              </a:defRPr>
            </a:lvl7pPr>
            <a:lvl8pPr marL="3494494" indent="-232966" defTabSz="993342" eaLnBrk="0" fontAlgn="base" hangingPunct="0">
              <a:spcBef>
                <a:spcPct val="0"/>
              </a:spcBef>
              <a:spcAft>
                <a:spcPct val="0"/>
              </a:spcAft>
              <a:defRPr sz="1000">
                <a:solidFill>
                  <a:schemeClr val="tx1"/>
                </a:solidFill>
                <a:latin typeface="Arial" charset="0"/>
                <a:ea typeface="ＭＳ Ｐゴシック" charset="0"/>
              </a:defRPr>
            </a:lvl8pPr>
            <a:lvl9pPr marL="3960426" indent="-232966" defTabSz="993342" eaLnBrk="0" fontAlgn="base" hangingPunct="0">
              <a:spcBef>
                <a:spcPct val="0"/>
              </a:spcBef>
              <a:spcAft>
                <a:spcPct val="0"/>
              </a:spcAft>
              <a:defRPr sz="1000">
                <a:solidFill>
                  <a:schemeClr val="tx1"/>
                </a:solidFill>
                <a:latin typeface="Arial" charset="0"/>
                <a:ea typeface="ＭＳ Ｐゴシック" charset="0"/>
              </a:defRPr>
            </a:lvl9pPr>
          </a:lstStyle>
          <a:p>
            <a:fld id="{992AA7BB-FF49-D144-8FD4-1087A73B487A}" type="slidenum">
              <a:rPr lang="en-US">
                <a:latin typeface="Times New Roman" charset="0"/>
              </a:rPr>
              <a:pPr/>
              <a:t>10</a:t>
            </a:fld>
            <a:endParaRPr lang="en-US">
              <a:latin typeface="Times New Roman" charset="0"/>
            </a:endParaRPr>
          </a:p>
        </p:txBody>
      </p:sp>
      <p:sp>
        <p:nvSpPr>
          <p:cNvPr id="55299" name="Rectangle 2"/>
          <p:cNvSpPr>
            <a:spLocks noGrp="1" noRot="1" noChangeAspect="1" noChangeArrowheads="1" noTextEdit="1"/>
          </p:cNvSpPr>
          <p:nvPr>
            <p:ph type="sldImg"/>
          </p:nvPr>
        </p:nvSpPr>
        <p:spPr>
          <a:xfrm>
            <a:off x="1303338" y="754063"/>
            <a:ext cx="4706937" cy="3529012"/>
          </a:xfrm>
          <a:ln cap="flat"/>
        </p:spPr>
      </p:sp>
      <p:sp>
        <p:nvSpPr>
          <p:cNvPr id="55300" name="Rectangle 3"/>
          <p:cNvSpPr>
            <a:spLocks noGrp="1" noChangeArrowheads="1"/>
          </p:cNvSpPr>
          <p:nvPr>
            <p:ph type="body" idx="1"/>
          </p:nvPr>
        </p:nvSpPr>
        <p:spPr>
          <a:xfrm>
            <a:off x="976119" y="4558635"/>
            <a:ext cx="5362964" cy="4321508"/>
          </a:xfrm>
          <a:noFill/>
          <a:ln w="12700" cap="flat">
            <a:solidFill>
              <a:schemeClr val="tx1"/>
            </a:solidFill>
            <a:prstDash val="sysDot"/>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txBody>
          <a:bodyPr lIns="96240" tIns="46337" rIns="96240" bIns="46337"/>
          <a:lstStyle/>
          <a:p>
            <a:pPr defTabSz="967457"/>
            <a:endParaRPr lang="en-US"/>
          </a:p>
        </p:txBody>
      </p:sp>
    </p:spTree>
    <p:extLst>
      <p:ext uri="{BB962C8B-B14F-4D97-AF65-F5344CB8AC3E}">
        <p14:creationId xmlns:p14="http://schemas.microsoft.com/office/powerpoint/2010/main" val="10797208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baseline="0" smtClean="0">
                <a:solidFill>
                  <a:srgbClr val="FFFFFF"/>
                </a:solidFill>
                <a:latin typeface="Arial" panose="020B0604020202020204" pitchFamily="34" charset="0"/>
                <a:cs typeface="Arial" panose="020B0604020202020204" pitchFamily="34" charset="0"/>
              </a:rPr>
              <a:t> </a:t>
            </a: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pic>
        <p:nvPicPr>
          <p:cNvPr id="16"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l="9026"/>
          <a:stretch/>
        </p:blipFill>
        <p:spPr>
          <a:xfrm>
            <a:off x="6059156" y="0"/>
            <a:ext cx="3084843" cy="6375400"/>
          </a:xfrm>
          <a:prstGeom prst="rect">
            <a:avLst/>
          </a:prstGeom>
        </p:spPr>
      </p:pic>
      <p:sp>
        <p:nvSpPr>
          <p:cNvPr id="17" name="Rectangle 16"/>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8" name="TextBox 17"/>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9" name="Rectangle 18"/>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21"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2" name="TextBox 21"/>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This material has been approved for public release and unlimited distribution. Please see Copyright notice for non-US Government use and distribution.</a:t>
            </a:r>
            <a:endParaRPr lang="en-US" sz="500" dirty="0">
              <a:solidFill>
                <a:srgbClr val="FFFFFF"/>
              </a:solidFill>
              <a:latin typeface="Arial"/>
              <a:cs typeface="Arial"/>
            </a:endParaRPr>
          </a:p>
        </p:txBody>
      </p:sp>
    </p:spTree>
    <p:extLst>
      <p:ext uri="{BB962C8B-B14F-4D97-AF65-F5344CB8AC3E}">
        <p14:creationId xmlns:p14="http://schemas.microsoft.com/office/powerpoint/2010/main" val="162312250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8762496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51313"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447800"/>
            <a:ext cx="4151312"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76667463"/>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447800"/>
            <a:ext cx="8455025" cy="4648200"/>
          </a:xfrm>
        </p:spPr>
        <p:txBody>
          <a:bodyPr/>
          <a:lstStyle/>
          <a:p>
            <a:pPr lvl="0"/>
            <a:r>
              <a:rPr lang="en-US" noProof="0" smtClean="0"/>
              <a:t>Click icon to add table</a:t>
            </a:r>
            <a:endParaRPr lang="en-US" noProof="0" smtClean="0"/>
          </a:p>
        </p:txBody>
      </p:sp>
    </p:spTree>
    <p:extLst>
      <p:ext uri="{BB962C8B-B14F-4D97-AF65-F5344CB8AC3E}">
        <p14:creationId xmlns:p14="http://schemas.microsoft.com/office/powerpoint/2010/main" val="571130080"/>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718320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366893051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85707090"/>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Drag picture to placeholder or click icon to add</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5120513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635150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336792"/>
          </a:xfrm>
        </p:spPr>
        <p:txBody>
          <a:bodyPr/>
          <a:lstStyle/>
          <a:p>
            <a:r>
              <a:rPr lang="en-US" smtClean="0"/>
              <a:t>Click icon to add picture</a:t>
            </a:r>
            <a:endParaRPr lang="en-US"/>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ysClr val="windowText" lastClr="000000"/>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2019300"/>
          </a:xfrm>
        </p:spPr>
        <p:txBody>
          <a:bodyP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Rectangle 9"/>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6" name="Rectangle 73"/>
          <p:cNvSpPr>
            <a:spLocks noChangeArrowheads="1"/>
          </p:cNvSpPr>
          <p:nvPr/>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7" name="TextBox 16"/>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1" name="Rectangle 10"/>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73"/>
          <p:cNvSpPr>
            <a:spLocks noChangeArrowheads="1"/>
          </p:cNvSpPr>
          <p:nvPr userDrawn="1"/>
        </p:nvSpPr>
        <p:spPr bwMode="white">
          <a:xfrm>
            <a:off x="4413250" y="6411779"/>
            <a:ext cx="2019300" cy="92333"/>
          </a:xfrm>
          <a:prstGeom prst="rect">
            <a:avLst/>
          </a:prstGeom>
          <a:noFill/>
          <a:ln w="9525">
            <a:noFill/>
            <a:miter lim="800000"/>
            <a:headEnd/>
            <a:tailEnd/>
          </a:ln>
          <a:effectLst/>
        </p:spPr>
        <p:txBody>
          <a:bodyPr wrap="square" lIns="0" tIns="0" rIns="45714" bIns="0" anchor="t" anchorCtr="0">
            <a:spAutoFit/>
          </a:bodyPr>
          <a:lstStyle/>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69327275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Using PSP1 with PD</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73722232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5170"/>
          <a:stretch/>
        </p:blipFill>
        <p:spPr>
          <a:xfrm>
            <a:off x="11017" y="1098164"/>
            <a:ext cx="3227483" cy="5242275"/>
          </a:xfrm>
          <a:prstGeom prst="rect">
            <a:avLst/>
          </a:prstGeom>
        </p:spPr>
      </p:pic>
    </p:spTree>
    <p:extLst>
      <p:ext uri="{BB962C8B-B14F-4D97-AF65-F5344CB8AC3E}">
        <p14:creationId xmlns:p14="http://schemas.microsoft.com/office/powerpoint/2010/main" val="97319694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04855493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6725331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8305875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a:xfrm>
            <a:off x="401934" y="228988"/>
            <a:ext cx="8310266" cy="66985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4841270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7" name="Rectangle 6"/>
          <p:cNvSpPr/>
          <p:nvPr/>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Day 2 Agenda</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
        <p:nvSpPr>
          <p:cNvPr id="15" name="Rectangle 14"/>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6" name="Rectangle 15"/>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874" y="6479513"/>
            <a:ext cx="3834528" cy="259156"/>
          </a:xfrm>
          <a:prstGeom prst="rect">
            <a:avLst/>
          </a:prstGeom>
        </p:spPr>
      </p:pic>
      <p:sp>
        <p:nvSpPr>
          <p:cNvPr id="18" name="Rectangle 17"/>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73"/>
          <p:cNvSpPr>
            <a:spLocks noChangeArrowheads="1"/>
          </p:cNvSpPr>
          <p:nvPr userDrawn="1"/>
        </p:nvSpPr>
        <p:spPr bwMode="white">
          <a:xfrm>
            <a:off x="4413250" y="6411779"/>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PSP Fundamentals: Using PSP1 with PD</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0" name="TextBox 19"/>
          <p:cNvSpPr txBox="1"/>
          <p:nvPr userDrawn="1"/>
        </p:nvSpPr>
        <p:spPr>
          <a:xfrm>
            <a:off x="6502400" y="6411779"/>
            <a:ext cx="1873250" cy="169277"/>
          </a:xfrm>
          <a:prstGeom prst="rect">
            <a:avLst/>
          </a:prstGeom>
          <a:noFill/>
        </p:spPr>
        <p:txBody>
          <a:bodyPr wrap="square" lIns="0" tIns="0" rIns="0" bIns="0" rtlCol="0">
            <a:spAutoFit/>
          </a:bodyPr>
          <a:lstStyle/>
          <a:p>
            <a:r>
              <a:rPr lang="en-US" sz="600" dirty="0">
                <a:solidFill>
                  <a:srgbClr val="FFFFFF"/>
                </a:solidFill>
                <a:latin typeface="Arial"/>
                <a:cs typeface="Arial"/>
              </a:rPr>
              <a:t>[</a:t>
            </a:r>
            <a:r>
              <a:rPr lang="en-US" sz="500" dirty="0">
                <a:solidFill>
                  <a:srgbClr val="FFFFFF"/>
                </a:solidFill>
                <a:latin typeface="Arial"/>
                <a:cs typeface="Arial"/>
              </a:rPr>
              <a:t>DISTRIBUTION STATEMENT </a:t>
            </a:r>
            <a:r>
              <a:rPr lang="en-US" sz="500" dirty="0" smtClean="0">
                <a:solidFill>
                  <a:srgbClr val="FFFFFF"/>
                </a:solidFill>
                <a:latin typeface="Arial"/>
                <a:cs typeface="Arial"/>
              </a:rPr>
              <a:t>Please copy and paste the appropriate</a:t>
            </a:r>
            <a:r>
              <a:rPr lang="en-US" sz="500" baseline="0" dirty="0" smtClean="0">
                <a:solidFill>
                  <a:srgbClr val="FFFFFF"/>
                </a:solidFill>
                <a:latin typeface="Arial"/>
                <a:cs typeface="Arial"/>
              </a:rPr>
              <a:t> distribution statement into this space.]</a:t>
            </a:r>
            <a:endParaRPr lang="en-US" sz="500" dirty="0">
              <a:solidFill>
                <a:srgbClr val="FFFFFF"/>
              </a:solidFill>
              <a:latin typeface="Arial"/>
              <a:cs typeface="Arial"/>
            </a:endParaRPr>
          </a:p>
        </p:txBody>
      </p:sp>
    </p:spTree>
    <p:extLst>
      <p:ext uri="{BB962C8B-B14F-4D97-AF65-F5344CB8AC3E}">
        <p14:creationId xmlns:p14="http://schemas.microsoft.com/office/powerpoint/2010/main" val="11739053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a:xfrm>
            <a:off x="401934" y="228988"/>
            <a:ext cx="8310266" cy="669854"/>
          </a:xfrm>
        </p:spPr>
        <p:txBody>
          <a:bodyPr/>
          <a:lstStyle/>
          <a:p>
            <a:r>
              <a:rPr lang="en-US" smtClean="0"/>
              <a:t>Click to edit Master title style</a:t>
            </a:r>
            <a:endParaRPr lang="en-US"/>
          </a:p>
        </p:txBody>
      </p:sp>
    </p:spTree>
    <p:extLst>
      <p:ext uri="{BB962C8B-B14F-4D97-AF65-F5344CB8AC3E}">
        <p14:creationId xmlns:p14="http://schemas.microsoft.com/office/powerpoint/2010/main" val="25599912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PSP Fundamentals: Day 2 Agenda</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September 2016</a:t>
            </a:r>
          </a:p>
          <a:p>
            <a:pPr marL="0" indent="0" algn="l" eaLnBrk="0" hangingPunct="0">
              <a:lnSpc>
                <a:spcPct val="100000"/>
              </a:lnSpc>
              <a:spcBef>
                <a:spcPct val="0"/>
              </a:spcBef>
            </a:pPr>
            <a:r>
              <a:rPr lang="en-US" sz="600" b="0" spc="0" baseline="0" dirty="0" smtClean="0">
                <a:solidFill>
                  <a:schemeClr val="tx1"/>
                </a:solidFill>
                <a:latin typeface="Arial" panose="020B0604020202020204" pitchFamily="34" charset="0"/>
                <a:cs typeface="Arial" panose="020B0604020202020204" pitchFamily="34" charset="0"/>
              </a:rPr>
              <a:t> 2016 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285708" y="6470823"/>
            <a:ext cx="3816392" cy="257931"/>
          </a:xfrm>
          <a:prstGeom prst="rect">
            <a:avLst/>
          </a:prstGeom>
        </p:spPr>
      </p:pic>
      <p:sp>
        <p:nvSpPr>
          <p:cNvPr id="15" name="TextBox 14"/>
          <p:cNvSpPr txBox="1"/>
          <p:nvPr/>
        </p:nvSpPr>
        <p:spPr>
          <a:xfrm>
            <a:off x="6502400" y="6411779"/>
            <a:ext cx="1873250" cy="276999"/>
          </a:xfrm>
          <a:prstGeom prst="rect">
            <a:avLst/>
          </a:prstGeom>
          <a:noFill/>
        </p:spPr>
        <p:txBody>
          <a:bodyPr wrap="square" lIns="0" tIns="0" rIns="0" bIns="0" rtlCol="0">
            <a:spAutoFit/>
          </a:bodyPr>
          <a:lstStyle/>
          <a:p>
            <a:r>
              <a:rPr lang="en-US" sz="600" dirty="0" smtClean="0">
                <a:latin typeface="Arial"/>
                <a:cs typeface="Arial"/>
              </a:rPr>
              <a:t>This material has been approved for public release and unlimited distribution. Please see Copyright notice for non-US Government use and distribution.</a:t>
            </a:r>
            <a:endParaRPr lang="en-US" sz="500" dirty="0">
              <a:latin typeface="Arial"/>
              <a:cs typeface="Arial"/>
            </a:endParaRPr>
          </a:p>
        </p:txBody>
      </p:sp>
      <p:sp>
        <p:nvSpPr>
          <p:cNvPr id="2" name="Title Placeholder 1"/>
          <p:cNvSpPr>
            <a:spLocks noGrp="1"/>
          </p:cNvSpPr>
          <p:nvPr>
            <p:ph type="title"/>
          </p:nvPr>
        </p:nvSpPr>
        <p:spPr>
          <a:xfrm>
            <a:off x="401934" y="228988"/>
            <a:ext cx="7599066" cy="787012"/>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 Placeholder 7"/>
          <p:cNvSpPr txBox="1">
            <a:spLocks/>
          </p:cNvSpPr>
          <p:nvPr/>
        </p:nvSpPr>
        <p:spPr>
          <a:xfrm>
            <a:off x="401933" y="40191"/>
            <a:ext cx="5346933" cy="154541"/>
          </a:xfrm>
          <a:prstGeom prst="rect">
            <a:avLst/>
          </a:prstGeom>
        </p:spPr>
        <p:txBody>
          <a:bodyPr lIns="0" tIns="0" rIns="0" bIns="0"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PSP Fundamentals: Day 2 Agenda</a:t>
            </a:r>
            <a:endParaRPr lang="en-US" dirty="0"/>
          </a:p>
        </p:txBody>
      </p:sp>
    </p:spTree>
    <p:extLst>
      <p:ext uri="{BB962C8B-B14F-4D97-AF65-F5344CB8AC3E}">
        <p14:creationId xmlns:p14="http://schemas.microsoft.com/office/powerpoint/2010/main" val="422010088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680" r:id="rId16"/>
    <p:sldLayoutId id="2147483676" r:id="rId17"/>
    <p:sldLayoutId id="2147483662" r:id="rId18"/>
    <p:sldLayoutId id="2147483664" r:id="rId19"/>
    <p:sldLayoutId id="2147483672" r:id="rId20"/>
    <p:sldLayoutId id="2147483673" r:id="rId21"/>
    <p:sldLayoutId id="2147483677" r:id="rId22"/>
    <p:sldLayoutId id="2147483674" r:id="rId23"/>
    <p:sldLayoutId id="2147483675" r:id="rId24"/>
    <p:sldLayoutId id="2147483686" r:id="rId25"/>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9.e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16.emf"/><Relationship Id="rId5" Type="http://schemas.openxmlformats.org/officeDocument/2006/relationships/oleObject" Target="../embeddings/Microsoft_Word_97_-_2003_Document2.doc"/><Relationship Id="rId4" Type="http://schemas.openxmlformats.org/officeDocument/2006/relationships/oleObject" Target="../embeddings/oleObject2.bin"/></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9.xml"/><Relationship Id="rId4" Type="http://schemas.openxmlformats.org/officeDocument/2006/relationships/image" Target="../media/image27.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28.png"/></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8.xml"/><Relationship Id="rId1" Type="http://schemas.openxmlformats.org/officeDocument/2006/relationships/slideLayout" Target="../slideLayouts/slideLayout4.xml"/><Relationship Id="rId5" Type="http://schemas.openxmlformats.org/officeDocument/2006/relationships/image" Target="../media/image29.png"/><Relationship Id="rId4" Type="http://schemas.openxmlformats.org/officeDocument/2006/relationships/image" Target="../media/image28.png"/></Relationships>
</file>

<file path=ppt/slides/_rels/slide3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4.xml"/><Relationship Id="rId1" Type="http://schemas.openxmlformats.org/officeDocument/2006/relationships/slideLayout" Target="../slideLayouts/slideLayout10.xml"/><Relationship Id="rId4" Type="http://schemas.openxmlformats.org/officeDocument/2006/relationships/image" Target="../media/image33.png"/></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5.xml"/><Relationship Id="rId1" Type="http://schemas.openxmlformats.org/officeDocument/2006/relationships/slideLayout" Target="../slideLayouts/slideLayout5.xml"/><Relationship Id="rId4" Type="http://schemas.openxmlformats.org/officeDocument/2006/relationships/image" Target="../media/image35.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7.xml"/><Relationship Id="rId1" Type="http://schemas.openxmlformats.org/officeDocument/2006/relationships/slideLayout" Target="../slideLayouts/slideLayout5.xml"/><Relationship Id="rId5" Type="http://schemas.openxmlformats.org/officeDocument/2006/relationships/image" Target="../media/image12.png"/><Relationship Id="rId4" Type="http://schemas.openxmlformats.org/officeDocument/2006/relationships/image" Target="../media/image11.png"/></Relationships>
</file>

<file path=ppt/slides/_rels/slide4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2"/>
          <p:cNvSpPr>
            <a:spLocks noGrp="1" noChangeArrowheads="1"/>
          </p:cNvSpPr>
          <p:nvPr>
            <p:ph type="ctrTitle"/>
          </p:nvPr>
        </p:nvSpPr>
        <p:spPr/>
        <p:txBody>
          <a:bodyPr>
            <a:normAutofit/>
          </a:bodyPr>
          <a:lstStyle/>
          <a:p>
            <a:pPr eaLnBrk="1" hangingPunct="1"/>
            <a:r>
              <a:rPr lang="en-US" sz="2000" dirty="0">
                <a:latin typeface="Arial" charset="0"/>
              </a:rPr>
              <a:t>PSP Fundamentals</a:t>
            </a:r>
            <a:r>
              <a:rPr lang="en-US" dirty="0">
                <a:latin typeface="Arial" charset="0"/>
              </a:rPr>
              <a:t/>
            </a:r>
            <a:br>
              <a:rPr lang="en-US" dirty="0">
                <a:latin typeface="Arial" charset="0"/>
              </a:rPr>
            </a:br>
            <a:r>
              <a:rPr lang="en-US" dirty="0" smtClean="0">
                <a:latin typeface="Arial" charset="0"/>
              </a:rPr>
              <a:t>Tutorial</a:t>
            </a:r>
            <a:r>
              <a:rPr lang="en-US" dirty="0">
                <a:latin typeface="Arial" charset="0"/>
              </a:rPr>
              <a:t>: Using PSP1 with Process </a:t>
            </a:r>
            <a:r>
              <a:rPr lang="en-US" dirty="0" smtClean="0">
                <a:latin typeface="Arial" charset="0"/>
              </a:rPr>
              <a:t>Dashboard</a:t>
            </a:r>
            <a:endParaRPr lang="en-US" dirty="0">
              <a:latin typeface="Arial" charset="0"/>
            </a:endParaRPr>
          </a:p>
        </p:txBody>
      </p:sp>
      <p:sp>
        <p:nvSpPr>
          <p:cNvPr id="2" name="Subtitle 1"/>
          <p:cNvSpPr>
            <a:spLocks noGrp="1"/>
          </p:cNvSpPr>
          <p:nvPr>
            <p:ph type="subTitle" idx="1"/>
          </p:nvPr>
        </p:nvSpPr>
        <p:spPr/>
        <p:txBody>
          <a:bodyPr/>
          <a:lstStyle/>
          <a:p>
            <a:endParaRPr lang="en-US"/>
          </a:p>
        </p:txBody>
      </p:sp>
    </p:spTree>
    <p:extLst>
      <p:ext uri="{BB962C8B-B14F-4D97-AF65-F5344CB8AC3E}">
        <p14:creationId xmlns:p14="http://schemas.microsoft.com/office/powerpoint/2010/main" val="17670948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atin typeface="Arial" charset="0"/>
              </a:rPr>
              <a:t>Conceptual Design</a:t>
            </a:r>
          </a:p>
        </p:txBody>
      </p:sp>
      <p:sp>
        <p:nvSpPr>
          <p:cNvPr id="11267" name="Rectangle 3"/>
          <p:cNvSpPr>
            <a:spLocks noGrp="1" noChangeArrowheads="1"/>
          </p:cNvSpPr>
          <p:nvPr>
            <p:ph idx="1"/>
          </p:nvPr>
        </p:nvSpPr>
        <p:spPr/>
        <p:txBody>
          <a:bodyPr/>
          <a:lstStyle/>
          <a:p>
            <a:pPr marL="0" indent="0" eaLnBrk="1" hangingPunct="1"/>
            <a:r>
              <a:rPr lang="en-US" sz="2100" dirty="0">
                <a:latin typeface="Arial" charset="0"/>
              </a:rPr>
              <a:t>JD first develops a conceptual design of his program.</a:t>
            </a:r>
          </a:p>
          <a:p>
            <a:pPr marL="0" indent="0" eaLnBrk="1" hangingPunct="1"/>
            <a:endParaRPr lang="en-US" sz="2100" dirty="0">
              <a:latin typeface="Arial" charset="0"/>
            </a:endParaRPr>
          </a:p>
        </p:txBody>
      </p:sp>
      <p:sp>
        <p:nvSpPr>
          <p:cNvPr id="11268" name="Rectangle 4"/>
          <p:cNvSpPr>
            <a:spLocks noGrp="1" noChangeArrowheads="1"/>
          </p:cNvSpPr>
          <p:nvPr>
            <p:ph type="body" sz="half" idx="4294967295"/>
          </p:nvPr>
        </p:nvSpPr>
        <p:spPr>
          <a:xfrm>
            <a:off x="0" y="1881188"/>
            <a:ext cx="3829050" cy="4184650"/>
          </a:xfrm>
        </p:spPr>
        <p:txBody>
          <a:bodyPr/>
          <a:lstStyle/>
          <a:p>
            <a:pPr marL="0" indent="0" eaLnBrk="1" hangingPunct="1"/>
            <a:r>
              <a:rPr lang="en-US" sz="2100" dirty="0" smtClean="0">
                <a:latin typeface="Arial" charset="0"/>
              </a:rPr>
              <a:t>JD has a program that he can start with but it will have to be modified.  </a:t>
            </a:r>
          </a:p>
          <a:p>
            <a:pPr marL="0" indent="0" eaLnBrk="1" hangingPunct="1">
              <a:spcAft>
                <a:spcPct val="0"/>
              </a:spcAft>
            </a:pPr>
            <a:r>
              <a:rPr lang="en-US" sz="2100" dirty="0" smtClean="0">
                <a:latin typeface="Arial" charset="0"/>
              </a:rPr>
              <a:t>He determines he will have to add the following new parts to his base.</a:t>
            </a:r>
          </a:p>
          <a:p>
            <a:pPr marL="457200" lvl="1" indent="-228600" eaLnBrk="1" hangingPunct="1">
              <a:spcAft>
                <a:spcPct val="0"/>
              </a:spcAft>
            </a:pPr>
            <a:r>
              <a:rPr lang="en-US" sz="2100" dirty="0" smtClean="0">
                <a:latin typeface="Arial" charset="0"/>
              </a:rPr>
              <a:t>input data</a:t>
            </a:r>
          </a:p>
          <a:p>
            <a:pPr marL="457200" lvl="1" indent="-228600" eaLnBrk="1" hangingPunct="1">
              <a:spcAft>
                <a:spcPct val="0"/>
              </a:spcAft>
            </a:pPr>
            <a:r>
              <a:rPr lang="en-US" sz="2100" dirty="0" smtClean="0">
                <a:latin typeface="Arial" charset="0"/>
              </a:rPr>
              <a:t>linked list</a:t>
            </a:r>
          </a:p>
          <a:p>
            <a:pPr marL="457200" lvl="1" indent="-228600" eaLnBrk="1" hangingPunct="1">
              <a:spcAft>
                <a:spcPct val="0"/>
              </a:spcAft>
            </a:pPr>
            <a:r>
              <a:rPr lang="en-US" sz="2100" dirty="0" err="1" smtClean="0">
                <a:latin typeface="Arial" charset="0"/>
              </a:rPr>
              <a:t>calc_mean</a:t>
            </a:r>
            <a:endParaRPr lang="en-US" sz="2100" dirty="0" smtClean="0">
              <a:latin typeface="Arial" charset="0"/>
            </a:endParaRPr>
          </a:p>
          <a:p>
            <a:pPr marL="457200" lvl="1" indent="-228600" eaLnBrk="1" hangingPunct="1">
              <a:spcAft>
                <a:spcPct val="0"/>
              </a:spcAft>
            </a:pPr>
            <a:r>
              <a:rPr lang="en-US" sz="2100" dirty="0" smtClean="0">
                <a:latin typeface="Arial" charset="0"/>
              </a:rPr>
              <a:t>calc. SD</a:t>
            </a:r>
          </a:p>
          <a:p>
            <a:pPr marL="457200" lvl="1" indent="-228600" eaLnBrk="1" hangingPunct="1">
              <a:spcAft>
                <a:spcPct val="0"/>
              </a:spcAft>
            </a:pPr>
            <a:r>
              <a:rPr lang="en-US" sz="2100" dirty="0" smtClean="0">
                <a:latin typeface="Arial" charset="0"/>
              </a:rPr>
              <a:t>print results</a:t>
            </a:r>
            <a:endParaRPr lang="en-US" sz="2100" dirty="0">
              <a:latin typeface="Arial" charset="0"/>
            </a:endParaRPr>
          </a:p>
        </p:txBody>
      </p:sp>
      <p:sp>
        <p:nvSpPr>
          <p:cNvPr id="11269" name="AutoShape 6"/>
          <p:cNvSpPr>
            <a:spLocks noChangeAspect="1" noChangeArrowheads="1" noTextEdit="1"/>
          </p:cNvSpPr>
          <p:nvPr/>
        </p:nvSpPr>
        <p:spPr bwMode="auto">
          <a:xfrm>
            <a:off x="4460875" y="2228850"/>
            <a:ext cx="4378325" cy="3816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11270" name="Rectangle 8"/>
          <p:cNvSpPr>
            <a:spLocks noChangeArrowheads="1"/>
          </p:cNvSpPr>
          <p:nvPr/>
        </p:nvSpPr>
        <p:spPr bwMode="auto">
          <a:xfrm>
            <a:off x="4465638" y="2233613"/>
            <a:ext cx="4368800" cy="3806825"/>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algn="ctr">
              <a:spcBef>
                <a:spcPct val="30000"/>
              </a:spcBef>
            </a:pPr>
            <a:endParaRPr lang="en-US">
              <a:cs typeface="ＭＳ Ｐゴシック" charset="0"/>
            </a:endParaRPr>
          </a:p>
        </p:txBody>
      </p:sp>
      <p:sp>
        <p:nvSpPr>
          <p:cNvPr id="11271" name="Rectangle 10"/>
          <p:cNvSpPr>
            <a:spLocks noChangeArrowheads="1"/>
          </p:cNvSpPr>
          <p:nvPr/>
        </p:nvSpPr>
        <p:spPr bwMode="auto">
          <a:xfrm>
            <a:off x="4608513" y="2043149"/>
            <a:ext cx="1739900" cy="493713"/>
          </a:xfrm>
          <a:prstGeom prst="rect">
            <a:avLst/>
          </a:prstGeom>
          <a:solidFill>
            <a:srgbClr val="FFFFFF"/>
          </a:solidFill>
          <a:ln w="41275">
            <a:solidFill>
              <a:srgbClr val="020323"/>
            </a:solidFill>
            <a:miter lim="800000"/>
            <a:headEnd/>
            <a:tailEnd/>
          </a:ln>
        </p:spPr>
        <p:txBody>
          <a:bodyPr/>
          <a:lstStyle/>
          <a:p>
            <a:pPr algn="ctr">
              <a:spcBef>
                <a:spcPct val="30000"/>
              </a:spcBef>
            </a:pPr>
            <a:endParaRPr lang="en-US">
              <a:cs typeface="ＭＳ Ｐゴシック" charset="0"/>
            </a:endParaRPr>
          </a:p>
        </p:txBody>
      </p:sp>
      <p:sp>
        <p:nvSpPr>
          <p:cNvPr id="11272" name="Rectangle 11"/>
          <p:cNvSpPr>
            <a:spLocks noChangeArrowheads="1"/>
          </p:cNvSpPr>
          <p:nvPr/>
        </p:nvSpPr>
        <p:spPr bwMode="auto">
          <a:xfrm>
            <a:off x="4832350" y="2116174"/>
            <a:ext cx="1423988" cy="3508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2300" b="1">
                <a:solidFill>
                  <a:srgbClr val="BE3E83"/>
                </a:solidFill>
                <a:cs typeface="ＭＳ Ｐゴシック" charset="0"/>
              </a:rPr>
              <a:t>Input Data</a:t>
            </a:r>
            <a:endParaRPr lang="en-US">
              <a:cs typeface="ＭＳ Ｐゴシック" charset="0"/>
            </a:endParaRPr>
          </a:p>
        </p:txBody>
      </p:sp>
      <p:sp>
        <p:nvSpPr>
          <p:cNvPr id="11273" name="Rectangle 12"/>
          <p:cNvSpPr>
            <a:spLocks noChangeArrowheads="1"/>
          </p:cNvSpPr>
          <p:nvPr/>
        </p:nvSpPr>
        <p:spPr bwMode="auto">
          <a:xfrm>
            <a:off x="6532563" y="2414624"/>
            <a:ext cx="1851025" cy="493713"/>
          </a:xfrm>
          <a:prstGeom prst="rect">
            <a:avLst/>
          </a:prstGeom>
          <a:solidFill>
            <a:srgbClr val="FFFFFF"/>
          </a:solidFill>
          <a:ln w="41275">
            <a:solidFill>
              <a:srgbClr val="020323"/>
            </a:solidFill>
            <a:miter lim="800000"/>
            <a:headEnd/>
            <a:tailEnd/>
          </a:ln>
        </p:spPr>
        <p:txBody>
          <a:bodyPr/>
          <a:lstStyle/>
          <a:p>
            <a:pPr algn="ctr">
              <a:spcBef>
                <a:spcPct val="30000"/>
              </a:spcBef>
            </a:pPr>
            <a:endParaRPr lang="en-US">
              <a:cs typeface="ＭＳ Ｐゴシック" charset="0"/>
            </a:endParaRPr>
          </a:p>
        </p:txBody>
      </p:sp>
      <p:sp>
        <p:nvSpPr>
          <p:cNvPr id="11274" name="Rectangle 13"/>
          <p:cNvSpPr>
            <a:spLocks noChangeArrowheads="1"/>
          </p:cNvSpPr>
          <p:nvPr/>
        </p:nvSpPr>
        <p:spPr bwMode="auto">
          <a:xfrm>
            <a:off x="6754813" y="2487649"/>
            <a:ext cx="1536700" cy="3508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2300" b="1">
                <a:solidFill>
                  <a:srgbClr val="BE3E83"/>
                </a:solidFill>
                <a:cs typeface="ＭＳ Ｐゴシック" charset="0"/>
              </a:rPr>
              <a:t>Linked List</a:t>
            </a:r>
            <a:endParaRPr lang="en-US">
              <a:cs typeface="ＭＳ Ｐゴシック" charset="0"/>
            </a:endParaRPr>
          </a:p>
        </p:txBody>
      </p:sp>
      <p:sp>
        <p:nvSpPr>
          <p:cNvPr id="11275" name="Rectangle 14"/>
          <p:cNvSpPr>
            <a:spLocks noChangeArrowheads="1"/>
          </p:cNvSpPr>
          <p:nvPr/>
        </p:nvSpPr>
        <p:spPr bwMode="auto">
          <a:xfrm>
            <a:off x="4645025" y="3079787"/>
            <a:ext cx="1830388" cy="493712"/>
          </a:xfrm>
          <a:prstGeom prst="rect">
            <a:avLst/>
          </a:prstGeom>
          <a:solidFill>
            <a:srgbClr val="FFFFFF"/>
          </a:solidFill>
          <a:ln w="41275">
            <a:solidFill>
              <a:srgbClr val="020323"/>
            </a:solidFill>
            <a:miter lim="800000"/>
            <a:headEnd/>
            <a:tailEnd/>
          </a:ln>
        </p:spPr>
        <p:txBody>
          <a:bodyPr/>
          <a:lstStyle/>
          <a:p>
            <a:pPr algn="ctr">
              <a:spcBef>
                <a:spcPct val="30000"/>
              </a:spcBef>
            </a:pPr>
            <a:endParaRPr lang="en-US">
              <a:cs typeface="ＭＳ Ｐゴシック" charset="0"/>
            </a:endParaRPr>
          </a:p>
        </p:txBody>
      </p:sp>
      <p:sp>
        <p:nvSpPr>
          <p:cNvPr id="11276" name="Rectangle 15"/>
          <p:cNvSpPr>
            <a:spLocks noChangeArrowheads="1"/>
          </p:cNvSpPr>
          <p:nvPr/>
        </p:nvSpPr>
        <p:spPr bwMode="auto">
          <a:xfrm>
            <a:off x="4870450" y="3152812"/>
            <a:ext cx="615950" cy="350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2300" b="1">
                <a:solidFill>
                  <a:srgbClr val="BE3E83"/>
                </a:solidFill>
                <a:cs typeface="ＭＳ Ｐゴシック" charset="0"/>
              </a:rPr>
              <a:t>Calc</a:t>
            </a:r>
            <a:endParaRPr lang="en-US">
              <a:cs typeface="ＭＳ Ｐゴシック" charset="0"/>
            </a:endParaRPr>
          </a:p>
        </p:txBody>
      </p:sp>
      <p:sp>
        <p:nvSpPr>
          <p:cNvPr id="11277" name="Rectangle 16"/>
          <p:cNvSpPr>
            <a:spLocks noChangeArrowheads="1"/>
          </p:cNvSpPr>
          <p:nvPr/>
        </p:nvSpPr>
        <p:spPr bwMode="auto">
          <a:xfrm>
            <a:off x="5484813" y="3152812"/>
            <a:ext cx="906462" cy="350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2300" b="1">
                <a:solidFill>
                  <a:srgbClr val="BE3E83"/>
                </a:solidFill>
                <a:cs typeface="ＭＳ Ｐゴシック" charset="0"/>
              </a:rPr>
              <a:t>. Mean</a:t>
            </a:r>
            <a:endParaRPr lang="en-US">
              <a:cs typeface="ＭＳ Ｐゴシック" charset="0"/>
            </a:endParaRPr>
          </a:p>
        </p:txBody>
      </p:sp>
      <p:sp>
        <p:nvSpPr>
          <p:cNvPr id="11278" name="Rectangle 17"/>
          <p:cNvSpPr>
            <a:spLocks noChangeArrowheads="1"/>
          </p:cNvSpPr>
          <p:nvPr/>
        </p:nvSpPr>
        <p:spPr bwMode="auto">
          <a:xfrm>
            <a:off x="5643563" y="3854487"/>
            <a:ext cx="1495425" cy="493712"/>
          </a:xfrm>
          <a:prstGeom prst="rect">
            <a:avLst/>
          </a:prstGeom>
          <a:solidFill>
            <a:srgbClr val="FFFFFF"/>
          </a:solidFill>
          <a:ln w="41275">
            <a:solidFill>
              <a:srgbClr val="020323"/>
            </a:solidFill>
            <a:miter lim="800000"/>
            <a:headEnd/>
            <a:tailEnd/>
          </a:ln>
        </p:spPr>
        <p:txBody>
          <a:bodyPr/>
          <a:lstStyle/>
          <a:p>
            <a:pPr algn="ctr">
              <a:spcBef>
                <a:spcPct val="30000"/>
              </a:spcBef>
            </a:pPr>
            <a:endParaRPr lang="en-US">
              <a:cs typeface="ＭＳ Ｐゴシック" charset="0"/>
            </a:endParaRPr>
          </a:p>
        </p:txBody>
      </p:sp>
      <p:sp>
        <p:nvSpPr>
          <p:cNvPr id="11279" name="Rectangle 18"/>
          <p:cNvSpPr>
            <a:spLocks noChangeArrowheads="1"/>
          </p:cNvSpPr>
          <p:nvPr/>
        </p:nvSpPr>
        <p:spPr bwMode="auto">
          <a:xfrm>
            <a:off x="5867400" y="3927512"/>
            <a:ext cx="615950" cy="350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2300" b="1">
                <a:solidFill>
                  <a:srgbClr val="BE3E83"/>
                </a:solidFill>
                <a:cs typeface="ＭＳ Ｐゴシック" charset="0"/>
              </a:rPr>
              <a:t>Calc</a:t>
            </a:r>
            <a:endParaRPr lang="en-US">
              <a:cs typeface="ＭＳ Ｐゴシック" charset="0"/>
            </a:endParaRPr>
          </a:p>
        </p:txBody>
      </p:sp>
      <p:sp>
        <p:nvSpPr>
          <p:cNvPr id="11280" name="Rectangle 19"/>
          <p:cNvSpPr>
            <a:spLocks noChangeArrowheads="1"/>
          </p:cNvSpPr>
          <p:nvPr/>
        </p:nvSpPr>
        <p:spPr bwMode="auto">
          <a:xfrm>
            <a:off x="6481763" y="3927512"/>
            <a:ext cx="568325" cy="350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2300" b="1">
                <a:solidFill>
                  <a:srgbClr val="BE3E83"/>
                </a:solidFill>
                <a:cs typeface="ＭＳ Ｐゴシック" charset="0"/>
              </a:rPr>
              <a:t>. SD</a:t>
            </a:r>
            <a:endParaRPr lang="en-US">
              <a:cs typeface="ＭＳ Ｐゴシック" charset="0"/>
            </a:endParaRPr>
          </a:p>
        </p:txBody>
      </p:sp>
      <p:sp>
        <p:nvSpPr>
          <p:cNvPr id="11281" name="Rectangle 20"/>
          <p:cNvSpPr>
            <a:spLocks noChangeArrowheads="1"/>
          </p:cNvSpPr>
          <p:nvPr/>
        </p:nvSpPr>
        <p:spPr bwMode="auto">
          <a:xfrm>
            <a:off x="6308725" y="4632362"/>
            <a:ext cx="1951038" cy="493712"/>
          </a:xfrm>
          <a:prstGeom prst="rect">
            <a:avLst/>
          </a:prstGeom>
          <a:solidFill>
            <a:srgbClr val="FFFFFF"/>
          </a:solidFill>
          <a:ln w="41275">
            <a:solidFill>
              <a:srgbClr val="020323"/>
            </a:solidFill>
            <a:miter lim="800000"/>
            <a:headEnd/>
            <a:tailEnd/>
          </a:ln>
        </p:spPr>
        <p:txBody>
          <a:bodyPr/>
          <a:lstStyle/>
          <a:p>
            <a:pPr algn="ctr">
              <a:spcBef>
                <a:spcPct val="30000"/>
              </a:spcBef>
            </a:pPr>
            <a:endParaRPr lang="en-US">
              <a:cs typeface="ＭＳ Ｐゴシック" charset="0"/>
            </a:endParaRPr>
          </a:p>
        </p:txBody>
      </p:sp>
      <p:sp>
        <p:nvSpPr>
          <p:cNvPr id="11282" name="Rectangle 21"/>
          <p:cNvSpPr>
            <a:spLocks noChangeArrowheads="1"/>
          </p:cNvSpPr>
          <p:nvPr/>
        </p:nvSpPr>
        <p:spPr bwMode="auto">
          <a:xfrm>
            <a:off x="6532563" y="4705387"/>
            <a:ext cx="1636712" cy="350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2300" b="1">
                <a:solidFill>
                  <a:srgbClr val="BE3E83"/>
                </a:solidFill>
                <a:cs typeface="ＭＳ Ｐゴシック" charset="0"/>
              </a:rPr>
              <a:t>Print Result</a:t>
            </a:r>
            <a:endParaRPr lang="en-US">
              <a:cs typeface="ＭＳ Ｐゴシック" charset="0"/>
            </a:endParaRPr>
          </a:p>
        </p:txBody>
      </p:sp>
      <p:grpSp>
        <p:nvGrpSpPr>
          <p:cNvPr id="11283" name="Group 24"/>
          <p:cNvGrpSpPr>
            <a:grpSpLocks/>
          </p:cNvGrpSpPr>
          <p:nvPr/>
        </p:nvGrpSpPr>
        <p:grpSpPr bwMode="auto">
          <a:xfrm>
            <a:off x="6429375" y="2152687"/>
            <a:ext cx="776288" cy="223837"/>
            <a:chOff x="4050" y="1835"/>
            <a:chExt cx="489" cy="141"/>
          </a:xfrm>
        </p:grpSpPr>
        <p:sp>
          <p:nvSpPr>
            <p:cNvPr id="11293" name="Freeform 22"/>
            <p:cNvSpPr>
              <a:spLocks/>
            </p:cNvSpPr>
            <p:nvPr/>
          </p:nvSpPr>
          <p:spPr bwMode="auto">
            <a:xfrm>
              <a:off x="4050" y="1905"/>
              <a:ext cx="345" cy="20"/>
            </a:xfrm>
            <a:custGeom>
              <a:avLst/>
              <a:gdLst>
                <a:gd name="T0" fmla="*/ 0 w 345"/>
                <a:gd name="T1" fmla="*/ 0 h 20"/>
                <a:gd name="T2" fmla="*/ 1 w 345"/>
                <a:gd name="T3" fmla="*/ 0 h 20"/>
                <a:gd name="T4" fmla="*/ 1 w 345"/>
                <a:gd name="T5" fmla="*/ 0 h 20"/>
                <a:gd name="T6" fmla="*/ 51 w 345"/>
                <a:gd name="T7" fmla="*/ 0 h 20"/>
                <a:gd name="T8" fmla="*/ 100 w 345"/>
                <a:gd name="T9" fmla="*/ 2 h 20"/>
                <a:gd name="T10" fmla="*/ 147 w 345"/>
                <a:gd name="T11" fmla="*/ 3 h 20"/>
                <a:gd name="T12" fmla="*/ 191 w 345"/>
                <a:gd name="T13" fmla="*/ 5 h 20"/>
                <a:gd name="T14" fmla="*/ 234 w 345"/>
                <a:gd name="T15" fmla="*/ 8 h 20"/>
                <a:gd name="T16" fmla="*/ 273 w 345"/>
                <a:gd name="T17" fmla="*/ 12 h 20"/>
                <a:gd name="T18" fmla="*/ 311 w 345"/>
                <a:gd name="T19" fmla="*/ 15 h 20"/>
                <a:gd name="T20" fmla="*/ 345 w 345"/>
                <a:gd name="T21" fmla="*/ 2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45"/>
                <a:gd name="T34" fmla="*/ 0 h 20"/>
                <a:gd name="T35" fmla="*/ 345 w 345"/>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45" h="20">
                  <a:moveTo>
                    <a:pt x="0" y="0"/>
                  </a:moveTo>
                  <a:lnTo>
                    <a:pt x="1" y="0"/>
                  </a:lnTo>
                  <a:lnTo>
                    <a:pt x="51" y="0"/>
                  </a:lnTo>
                  <a:lnTo>
                    <a:pt x="100" y="2"/>
                  </a:lnTo>
                  <a:lnTo>
                    <a:pt x="147" y="3"/>
                  </a:lnTo>
                  <a:lnTo>
                    <a:pt x="191" y="5"/>
                  </a:lnTo>
                  <a:lnTo>
                    <a:pt x="234" y="8"/>
                  </a:lnTo>
                  <a:lnTo>
                    <a:pt x="273" y="12"/>
                  </a:lnTo>
                  <a:lnTo>
                    <a:pt x="311" y="15"/>
                  </a:lnTo>
                  <a:lnTo>
                    <a:pt x="345" y="20"/>
                  </a:lnTo>
                </a:path>
              </a:pathLst>
            </a:custGeom>
            <a:noFill/>
            <a:ln w="41275">
              <a:solidFill>
                <a:srgbClr val="FFA04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1294" name="Freeform 23"/>
            <p:cNvSpPr>
              <a:spLocks/>
            </p:cNvSpPr>
            <p:nvPr/>
          </p:nvSpPr>
          <p:spPr bwMode="auto">
            <a:xfrm>
              <a:off x="4307" y="1835"/>
              <a:ext cx="232" cy="141"/>
            </a:xfrm>
            <a:custGeom>
              <a:avLst/>
              <a:gdLst>
                <a:gd name="T0" fmla="*/ 0 w 232"/>
                <a:gd name="T1" fmla="*/ 134 h 141"/>
                <a:gd name="T2" fmla="*/ 232 w 232"/>
                <a:gd name="T3" fmla="*/ 141 h 141"/>
                <a:gd name="T4" fmla="*/ 47 w 232"/>
                <a:gd name="T5" fmla="*/ 0 h 141"/>
                <a:gd name="T6" fmla="*/ 88 w 232"/>
                <a:gd name="T7" fmla="*/ 90 h 141"/>
                <a:gd name="T8" fmla="*/ 0 w 232"/>
                <a:gd name="T9" fmla="*/ 134 h 141"/>
                <a:gd name="T10" fmla="*/ 0 60000 65536"/>
                <a:gd name="T11" fmla="*/ 0 60000 65536"/>
                <a:gd name="T12" fmla="*/ 0 60000 65536"/>
                <a:gd name="T13" fmla="*/ 0 60000 65536"/>
                <a:gd name="T14" fmla="*/ 0 60000 65536"/>
                <a:gd name="T15" fmla="*/ 0 w 232"/>
                <a:gd name="T16" fmla="*/ 0 h 141"/>
                <a:gd name="T17" fmla="*/ 232 w 232"/>
                <a:gd name="T18" fmla="*/ 141 h 141"/>
              </a:gdLst>
              <a:ahLst/>
              <a:cxnLst>
                <a:cxn ang="T10">
                  <a:pos x="T0" y="T1"/>
                </a:cxn>
                <a:cxn ang="T11">
                  <a:pos x="T2" y="T3"/>
                </a:cxn>
                <a:cxn ang="T12">
                  <a:pos x="T4" y="T5"/>
                </a:cxn>
                <a:cxn ang="T13">
                  <a:pos x="T6" y="T7"/>
                </a:cxn>
                <a:cxn ang="T14">
                  <a:pos x="T8" y="T9"/>
                </a:cxn>
              </a:cxnLst>
              <a:rect l="T15" t="T16" r="T17" b="T18"/>
              <a:pathLst>
                <a:path w="232" h="141">
                  <a:moveTo>
                    <a:pt x="0" y="134"/>
                  </a:moveTo>
                  <a:lnTo>
                    <a:pt x="232" y="141"/>
                  </a:lnTo>
                  <a:lnTo>
                    <a:pt x="47" y="0"/>
                  </a:lnTo>
                  <a:lnTo>
                    <a:pt x="88" y="90"/>
                  </a:lnTo>
                  <a:lnTo>
                    <a:pt x="0" y="134"/>
                  </a:lnTo>
                  <a:close/>
                </a:path>
              </a:pathLst>
            </a:custGeom>
            <a:solidFill>
              <a:srgbClr val="FFA04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grpSp>
      <p:grpSp>
        <p:nvGrpSpPr>
          <p:cNvPr id="11284" name="Group 27"/>
          <p:cNvGrpSpPr>
            <a:grpSpLocks/>
          </p:cNvGrpSpPr>
          <p:nvPr/>
        </p:nvGrpSpPr>
        <p:grpSpPr bwMode="auto">
          <a:xfrm>
            <a:off x="5765800" y="2690849"/>
            <a:ext cx="773113" cy="347663"/>
            <a:chOff x="3632" y="2174"/>
            <a:chExt cx="487" cy="219"/>
          </a:xfrm>
        </p:grpSpPr>
        <p:sp>
          <p:nvSpPr>
            <p:cNvPr id="11291" name="Freeform 25"/>
            <p:cNvSpPr>
              <a:spLocks/>
            </p:cNvSpPr>
            <p:nvPr/>
          </p:nvSpPr>
          <p:spPr bwMode="auto">
            <a:xfrm>
              <a:off x="3722" y="2185"/>
              <a:ext cx="397" cy="87"/>
            </a:xfrm>
            <a:custGeom>
              <a:avLst/>
              <a:gdLst>
                <a:gd name="T0" fmla="*/ 0 w 397"/>
                <a:gd name="T1" fmla="*/ 87 h 87"/>
                <a:gd name="T2" fmla="*/ 36 w 397"/>
                <a:gd name="T3" fmla="*/ 69 h 87"/>
                <a:gd name="T4" fmla="*/ 77 w 397"/>
                <a:gd name="T5" fmla="*/ 51 h 87"/>
                <a:gd name="T6" fmla="*/ 121 w 397"/>
                <a:gd name="T7" fmla="*/ 36 h 87"/>
                <a:gd name="T8" fmla="*/ 171 w 397"/>
                <a:gd name="T9" fmla="*/ 25 h 87"/>
                <a:gd name="T10" fmla="*/ 223 w 397"/>
                <a:gd name="T11" fmla="*/ 13 h 87"/>
                <a:gd name="T12" fmla="*/ 279 w 397"/>
                <a:gd name="T13" fmla="*/ 7 h 87"/>
                <a:gd name="T14" fmla="*/ 336 w 397"/>
                <a:gd name="T15" fmla="*/ 2 h 87"/>
                <a:gd name="T16" fmla="*/ 397 w 397"/>
                <a:gd name="T17" fmla="*/ 0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97"/>
                <a:gd name="T28" fmla="*/ 0 h 87"/>
                <a:gd name="T29" fmla="*/ 397 w 397"/>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97" h="87">
                  <a:moveTo>
                    <a:pt x="0" y="87"/>
                  </a:moveTo>
                  <a:lnTo>
                    <a:pt x="36" y="69"/>
                  </a:lnTo>
                  <a:lnTo>
                    <a:pt x="77" y="51"/>
                  </a:lnTo>
                  <a:lnTo>
                    <a:pt x="121" y="36"/>
                  </a:lnTo>
                  <a:lnTo>
                    <a:pt x="171" y="25"/>
                  </a:lnTo>
                  <a:lnTo>
                    <a:pt x="223" y="13"/>
                  </a:lnTo>
                  <a:lnTo>
                    <a:pt x="279" y="7"/>
                  </a:lnTo>
                  <a:lnTo>
                    <a:pt x="336" y="2"/>
                  </a:lnTo>
                  <a:lnTo>
                    <a:pt x="397" y="0"/>
                  </a:lnTo>
                </a:path>
              </a:pathLst>
            </a:custGeom>
            <a:noFill/>
            <a:ln w="41275">
              <a:solidFill>
                <a:srgbClr val="FFA04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1292" name="Freeform 26"/>
            <p:cNvSpPr>
              <a:spLocks/>
            </p:cNvSpPr>
            <p:nvPr/>
          </p:nvSpPr>
          <p:spPr bwMode="auto">
            <a:xfrm>
              <a:off x="3632" y="2174"/>
              <a:ext cx="190" cy="219"/>
            </a:xfrm>
            <a:custGeom>
              <a:avLst/>
              <a:gdLst>
                <a:gd name="T0" fmla="*/ 77 w 190"/>
                <a:gd name="T1" fmla="*/ 0 h 219"/>
                <a:gd name="T2" fmla="*/ 0 w 190"/>
                <a:gd name="T3" fmla="*/ 219 h 219"/>
                <a:gd name="T4" fmla="*/ 190 w 190"/>
                <a:gd name="T5" fmla="*/ 86 h 219"/>
                <a:gd name="T6" fmla="*/ 94 w 190"/>
                <a:gd name="T7" fmla="*/ 98 h 219"/>
                <a:gd name="T8" fmla="*/ 77 w 190"/>
                <a:gd name="T9" fmla="*/ 0 h 219"/>
                <a:gd name="T10" fmla="*/ 0 60000 65536"/>
                <a:gd name="T11" fmla="*/ 0 60000 65536"/>
                <a:gd name="T12" fmla="*/ 0 60000 65536"/>
                <a:gd name="T13" fmla="*/ 0 60000 65536"/>
                <a:gd name="T14" fmla="*/ 0 60000 65536"/>
                <a:gd name="T15" fmla="*/ 0 w 190"/>
                <a:gd name="T16" fmla="*/ 0 h 219"/>
                <a:gd name="T17" fmla="*/ 190 w 190"/>
                <a:gd name="T18" fmla="*/ 219 h 219"/>
              </a:gdLst>
              <a:ahLst/>
              <a:cxnLst>
                <a:cxn ang="T10">
                  <a:pos x="T0" y="T1"/>
                </a:cxn>
                <a:cxn ang="T11">
                  <a:pos x="T2" y="T3"/>
                </a:cxn>
                <a:cxn ang="T12">
                  <a:pos x="T4" y="T5"/>
                </a:cxn>
                <a:cxn ang="T13">
                  <a:pos x="T6" y="T7"/>
                </a:cxn>
                <a:cxn ang="T14">
                  <a:pos x="T8" y="T9"/>
                </a:cxn>
              </a:cxnLst>
              <a:rect l="T15" t="T16" r="T17" b="T18"/>
              <a:pathLst>
                <a:path w="190" h="219">
                  <a:moveTo>
                    <a:pt x="77" y="0"/>
                  </a:moveTo>
                  <a:lnTo>
                    <a:pt x="0" y="219"/>
                  </a:lnTo>
                  <a:lnTo>
                    <a:pt x="190" y="86"/>
                  </a:lnTo>
                  <a:lnTo>
                    <a:pt x="94" y="98"/>
                  </a:lnTo>
                  <a:lnTo>
                    <a:pt x="77" y="0"/>
                  </a:lnTo>
                  <a:close/>
                </a:path>
              </a:pathLst>
            </a:custGeom>
            <a:solidFill>
              <a:srgbClr val="FFA04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grpSp>
      <p:grpSp>
        <p:nvGrpSpPr>
          <p:cNvPr id="11285" name="Group 30"/>
          <p:cNvGrpSpPr>
            <a:grpSpLocks/>
          </p:cNvGrpSpPr>
          <p:nvPr/>
        </p:nvGrpSpPr>
        <p:grpSpPr bwMode="auto">
          <a:xfrm>
            <a:off x="6535738" y="3262349"/>
            <a:ext cx="398462" cy="554038"/>
            <a:chOff x="4117" y="2534"/>
            <a:chExt cx="251" cy="349"/>
          </a:xfrm>
        </p:grpSpPr>
        <p:sp>
          <p:nvSpPr>
            <p:cNvPr id="11289" name="Freeform 28"/>
            <p:cNvSpPr>
              <a:spLocks/>
            </p:cNvSpPr>
            <p:nvPr/>
          </p:nvSpPr>
          <p:spPr bwMode="auto">
            <a:xfrm>
              <a:off x="4117" y="2534"/>
              <a:ext cx="190" cy="196"/>
            </a:xfrm>
            <a:custGeom>
              <a:avLst/>
              <a:gdLst>
                <a:gd name="T0" fmla="*/ 0 w 190"/>
                <a:gd name="T1" fmla="*/ 0 h 196"/>
                <a:gd name="T2" fmla="*/ 2 w 190"/>
                <a:gd name="T3" fmla="*/ 0 h 196"/>
                <a:gd name="T4" fmla="*/ 2 w 190"/>
                <a:gd name="T5" fmla="*/ 0 h 196"/>
                <a:gd name="T6" fmla="*/ 16 w 190"/>
                <a:gd name="T7" fmla="*/ 2 h 196"/>
                <a:gd name="T8" fmla="*/ 33 w 190"/>
                <a:gd name="T9" fmla="*/ 3 h 196"/>
                <a:gd name="T10" fmla="*/ 47 w 190"/>
                <a:gd name="T11" fmla="*/ 8 h 196"/>
                <a:gd name="T12" fmla="*/ 62 w 190"/>
                <a:gd name="T13" fmla="*/ 15 h 196"/>
                <a:gd name="T14" fmla="*/ 88 w 190"/>
                <a:gd name="T15" fmla="*/ 31 h 196"/>
                <a:gd name="T16" fmla="*/ 115 w 190"/>
                <a:gd name="T17" fmla="*/ 54 h 196"/>
                <a:gd name="T18" fmla="*/ 138 w 190"/>
                <a:gd name="T19" fmla="*/ 83 h 196"/>
                <a:gd name="T20" fmla="*/ 157 w 190"/>
                <a:gd name="T21" fmla="*/ 116 h 196"/>
                <a:gd name="T22" fmla="*/ 175 w 190"/>
                <a:gd name="T23" fmla="*/ 154 h 196"/>
                <a:gd name="T24" fmla="*/ 190 w 190"/>
                <a:gd name="T25" fmla="*/ 196 h 19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0"/>
                <a:gd name="T40" fmla="*/ 0 h 196"/>
                <a:gd name="T41" fmla="*/ 190 w 190"/>
                <a:gd name="T42" fmla="*/ 196 h 19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0" h="196">
                  <a:moveTo>
                    <a:pt x="0" y="0"/>
                  </a:moveTo>
                  <a:lnTo>
                    <a:pt x="2" y="0"/>
                  </a:lnTo>
                  <a:lnTo>
                    <a:pt x="16" y="2"/>
                  </a:lnTo>
                  <a:lnTo>
                    <a:pt x="33" y="3"/>
                  </a:lnTo>
                  <a:lnTo>
                    <a:pt x="47" y="8"/>
                  </a:lnTo>
                  <a:lnTo>
                    <a:pt x="62" y="15"/>
                  </a:lnTo>
                  <a:lnTo>
                    <a:pt x="88" y="31"/>
                  </a:lnTo>
                  <a:lnTo>
                    <a:pt x="115" y="54"/>
                  </a:lnTo>
                  <a:lnTo>
                    <a:pt x="138" y="83"/>
                  </a:lnTo>
                  <a:lnTo>
                    <a:pt x="157" y="116"/>
                  </a:lnTo>
                  <a:lnTo>
                    <a:pt x="175" y="154"/>
                  </a:lnTo>
                  <a:lnTo>
                    <a:pt x="190" y="196"/>
                  </a:lnTo>
                </a:path>
              </a:pathLst>
            </a:custGeom>
            <a:noFill/>
            <a:ln w="41275">
              <a:solidFill>
                <a:srgbClr val="FFA04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1290" name="Freeform 29"/>
            <p:cNvSpPr>
              <a:spLocks/>
            </p:cNvSpPr>
            <p:nvPr/>
          </p:nvSpPr>
          <p:spPr bwMode="auto">
            <a:xfrm>
              <a:off x="4227" y="2653"/>
              <a:ext cx="141" cy="230"/>
            </a:xfrm>
            <a:custGeom>
              <a:avLst/>
              <a:gdLst>
                <a:gd name="T0" fmla="*/ 0 w 141"/>
                <a:gd name="T1" fmla="*/ 20 h 230"/>
                <a:gd name="T2" fmla="*/ 101 w 141"/>
                <a:gd name="T3" fmla="*/ 230 h 230"/>
                <a:gd name="T4" fmla="*/ 141 w 141"/>
                <a:gd name="T5" fmla="*/ 0 h 230"/>
                <a:gd name="T6" fmla="*/ 80 w 141"/>
                <a:gd name="T7" fmla="*/ 79 h 230"/>
                <a:gd name="T8" fmla="*/ 0 w 141"/>
                <a:gd name="T9" fmla="*/ 20 h 230"/>
                <a:gd name="T10" fmla="*/ 0 60000 65536"/>
                <a:gd name="T11" fmla="*/ 0 60000 65536"/>
                <a:gd name="T12" fmla="*/ 0 60000 65536"/>
                <a:gd name="T13" fmla="*/ 0 60000 65536"/>
                <a:gd name="T14" fmla="*/ 0 60000 65536"/>
                <a:gd name="T15" fmla="*/ 0 w 141"/>
                <a:gd name="T16" fmla="*/ 0 h 230"/>
                <a:gd name="T17" fmla="*/ 141 w 141"/>
                <a:gd name="T18" fmla="*/ 230 h 230"/>
              </a:gdLst>
              <a:ahLst/>
              <a:cxnLst>
                <a:cxn ang="T10">
                  <a:pos x="T0" y="T1"/>
                </a:cxn>
                <a:cxn ang="T11">
                  <a:pos x="T2" y="T3"/>
                </a:cxn>
                <a:cxn ang="T12">
                  <a:pos x="T4" y="T5"/>
                </a:cxn>
                <a:cxn ang="T13">
                  <a:pos x="T6" y="T7"/>
                </a:cxn>
                <a:cxn ang="T14">
                  <a:pos x="T8" y="T9"/>
                </a:cxn>
              </a:cxnLst>
              <a:rect l="T15" t="T16" r="T17" b="T18"/>
              <a:pathLst>
                <a:path w="141" h="230">
                  <a:moveTo>
                    <a:pt x="0" y="20"/>
                  </a:moveTo>
                  <a:lnTo>
                    <a:pt x="101" y="230"/>
                  </a:lnTo>
                  <a:lnTo>
                    <a:pt x="141" y="0"/>
                  </a:lnTo>
                  <a:lnTo>
                    <a:pt x="80" y="79"/>
                  </a:lnTo>
                  <a:lnTo>
                    <a:pt x="0" y="20"/>
                  </a:lnTo>
                  <a:close/>
                </a:path>
              </a:pathLst>
            </a:custGeom>
            <a:solidFill>
              <a:srgbClr val="FFA04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grpSp>
      <p:grpSp>
        <p:nvGrpSpPr>
          <p:cNvPr id="11286" name="Group 33"/>
          <p:cNvGrpSpPr>
            <a:grpSpLocks/>
          </p:cNvGrpSpPr>
          <p:nvPr/>
        </p:nvGrpSpPr>
        <p:grpSpPr bwMode="auto">
          <a:xfrm>
            <a:off x="7204075" y="4148174"/>
            <a:ext cx="668338" cy="444500"/>
            <a:chOff x="4538" y="3092"/>
            <a:chExt cx="421" cy="280"/>
          </a:xfrm>
        </p:grpSpPr>
        <p:sp>
          <p:nvSpPr>
            <p:cNvPr id="11287" name="Freeform 31"/>
            <p:cNvSpPr>
              <a:spLocks/>
            </p:cNvSpPr>
            <p:nvPr/>
          </p:nvSpPr>
          <p:spPr bwMode="auto">
            <a:xfrm>
              <a:off x="4538" y="3092"/>
              <a:ext cx="362" cy="138"/>
            </a:xfrm>
            <a:custGeom>
              <a:avLst/>
              <a:gdLst>
                <a:gd name="T0" fmla="*/ 0 w 362"/>
                <a:gd name="T1" fmla="*/ 0 h 138"/>
                <a:gd name="T2" fmla="*/ 1 w 362"/>
                <a:gd name="T3" fmla="*/ 0 h 138"/>
                <a:gd name="T4" fmla="*/ 1 w 362"/>
                <a:gd name="T5" fmla="*/ 0 h 138"/>
                <a:gd name="T6" fmla="*/ 57 w 362"/>
                <a:gd name="T7" fmla="*/ 4 h 138"/>
                <a:gd name="T8" fmla="*/ 111 w 362"/>
                <a:gd name="T9" fmla="*/ 10 h 138"/>
                <a:gd name="T10" fmla="*/ 164 w 362"/>
                <a:gd name="T11" fmla="*/ 22 h 138"/>
                <a:gd name="T12" fmla="*/ 211 w 362"/>
                <a:gd name="T13" fmla="*/ 38 h 138"/>
                <a:gd name="T14" fmla="*/ 255 w 362"/>
                <a:gd name="T15" fmla="*/ 58 h 138"/>
                <a:gd name="T16" fmla="*/ 296 w 362"/>
                <a:gd name="T17" fmla="*/ 81 h 138"/>
                <a:gd name="T18" fmla="*/ 331 w 362"/>
                <a:gd name="T19" fmla="*/ 108 h 138"/>
                <a:gd name="T20" fmla="*/ 362 w 362"/>
                <a:gd name="T21" fmla="*/ 138 h 1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62"/>
                <a:gd name="T34" fmla="*/ 0 h 138"/>
                <a:gd name="T35" fmla="*/ 362 w 362"/>
                <a:gd name="T36" fmla="*/ 138 h 1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62" h="138">
                  <a:moveTo>
                    <a:pt x="0" y="0"/>
                  </a:moveTo>
                  <a:lnTo>
                    <a:pt x="1" y="0"/>
                  </a:lnTo>
                  <a:lnTo>
                    <a:pt x="57" y="4"/>
                  </a:lnTo>
                  <a:lnTo>
                    <a:pt x="111" y="10"/>
                  </a:lnTo>
                  <a:lnTo>
                    <a:pt x="164" y="22"/>
                  </a:lnTo>
                  <a:lnTo>
                    <a:pt x="211" y="38"/>
                  </a:lnTo>
                  <a:lnTo>
                    <a:pt x="255" y="58"/>
                  </a:lnTo>
                  <a:lnTo>
                    <a:pt x="296" y="81"/>
                  </a:lnTo>
                  <a:lnTo>
                    <a:pt x="331" y="108"/>
                  </a:lnTo>
                  <a:lnTo>
                    <a:pt x="362" y="138"/>
                  </a:lnTo>
                </a:path>
              </a:pathLst>
            </a:custGeom>
            <a:noFill/>
            <a:ln w="41275">
              <a:solidFill>
                <a:srgbClr val="FFA04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1288" name="Freeform 32"/>
            <p:cNvSpPr>
              <a:spLocks/>
            </p:cNvSpPr>
            <p:nvPr/>
          </p:nvSpPr>
          <p:spPr bwMode="auto">
            <a:xfrm>
              <a:off x="4808" y="3141"/>
              <a:ext cx="151" cy="231"/>
            </a:xfrm>
            <a:custGeom>
              <a:avLst/>
              <a:gdLst>
                <a:gd name="T0" fmla="*/ 0 w 151"/>
                <a:gd name="T1" fmla="*/ 55 h 231"/>
                <a:gd name="T2" fmla="*/ 151 w 151"/>
                <a:gd name="T3" fmla="*/ 231 h 231"/>
                <a:gd name="T4" fmla="*/ 131 w 151"/>
                <a:gd name="T5" fmla="*/ 0 h 231"/>
                <a:gd name="T6" fmla="*/ 92 w 151"/>
                <a:gd name="T7" fmla="*/ 91 h 231"/>
                <a:gd name="T8" fmla="*/ 0 w 151"/>
                <a:gd name="T9" fmla="*/ 55 h 231"/>
                <a:gd name="T10" fmla="*/ 0 60000 65536"/>
                <a:gd name="T11" fmla="*/ 0 60000 65536"/>
                <a:gd name="T12" fmla="*/ 0 60000 65536"/>
                <a:gd name="T13" fmla="*/ 0 60000 65536"/>
                <a:gd name="T14" fmla="*/ 0 60000 65536"/>
                <a:gd name="T15" fmla="*/ 0 w 151"/>
                <a:gd name="T16" fmla="*/ 0 h 231"/>
                <a:gd name="T17" fmla="*/ 151 w 151"/>
                <a:gd name="T18" fmla="*/ 231 h 231"/>
              </a:gdLst>
              <a:ahLst/>
              <a:cxnLst>
                <a:cxn ang="T10">
                  <a:pos x="T0" y="T1"/>
                </a:cxn>
                <a:cxn ang="T11">
                  <a:pos x="T2" y="T3"/>
                </a:cxn>
                <a:cxn ang="T12">
                  <a:pos x="T4" y="T5"/>
                </a:cxn>
                <a:cxn ang="T13">
                  <a:pos x="T6" y="T7"/>
                </a:cxn>
                <a:cxn ang="T14">
                  <a:pos x="T8" y="T9"/>
                </a:cxn>
              </a:cxnLst>
              <a:rect l="T15" t="T16" r="T17" b="T18"/>
              <a:pathLst>
                <a:path w="151" h="231">
                  <a:moveTo>
                    <a:pt x="0" y="55"/>
                  </a:moveTo>
                  <a:lnTo>
                    <a:pt x="151" y="231"/>
                  </a:lnTo>
                  <a:lnTo>
                    <a:pt x="131" y="0"/>
                  </a:lnTo>
                  <a:lnTo>
                    <a:pt x="92" y="91"/>
                  </a:lnTo>
                  <a:lnTo>
                    <a:pt x="0" y="55"/>
                  </a:lnTo>
                  <a:close/>
                </a:path>
              </a:pathLst>
            </a:custGeom>
            <a:solidFill>
              <a:srgbClr val="FFA04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grpSp>
    </p:spTree>
    <p:extLst>
      <p:ext uri="{BB962C8B-B14F-4D97-AF65-F5344CB8AC3E}">
        <p14:creationId xmlns:p14="http://schemas.microsoft.com/office/powerpoint/2010/main" val="26143351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Grp="1" noChangeArrowheads="1"/>
          </p:cNvSpPr>
          <p:nvPr>
            <p:ph type="title"/>
          </p:nvPr>
        </p:nvSpPr>
        <p:spPr/>
        <p:txBody>
          <a:bodyPr/>
          <a:lstStyle/>
          <a:p>
            <a:pPr eaLnBrk="1" hangingPunct="1"/>
            <a:r>
              <a:rPr lang="en-US">
                <a:latin typeface="Arial" charset="0"/>
              </a:rPr>
              <a:t>Identify and Size Proxies</a:t>
            </a:r>
          </a:p>
        </p:txBody>
      </p:sp>
      <p:sp>
        <p:nvSpPr>
          <p:cNvPr id="12291" name="Rectangle 3"/>
          <p:cNvSpPr>
            <a:spLocks noGrp="1" noChangeArrowheads="1"/>
          </p:cNvSpPr>
          <p:nvPr>
            <p:ph idx="1"/>
          </p:nvPr>
        </p:nvSpPr>
        <p:spPr/>
        <p:txBody>
          <a:bodyPr/>
          <a:lstStyle/>
          <a:p>
            <a:pPr marL="0" indent="0" eaLnBrk="1" hangingPunct="1"/>
            <a:r>
              <a:rPr lang="en-US">
                <a:latin typeface="Arial" charset="0"/>
              </a:rPr>
              <a:t>The size of an added part is determined by using a proxy.</a:t>
            </a:r>
          </a:p>
          <a:p>
            <a:pPr lvl="1" eaLnBrk="1" hangingPunct="1"/>
            <a:r>
              <a:rPr lang="en-US">
                <a:latin typeface="Arial" charset="0"/>
              </a:rPr>
              <a:t>Identify the part type, for example, calculation or IO.</a:t>
            </a:r>
          </a:p>
          <a:p>
            <a:pPr lvl="1" eaLnBrk="1" hangingPunct="1"/>
            <a:r>
              <a:rPr lang="en-US">
                <a:latin typeface="Arial" charset="0"/>
              </a:rPr>
              <a:t>Estimate the number of items, for example, methods.</a:t>
            </a:r>
          </a:p>
          <a:p>
            <a:pPr lvl="1" eaLnBrk="1" hangingPunct="1"/>
            <a:r>
              <a:rPr lang="en-US">
                <a:latin typeface="Arial" charset="0"/>
              </a:rPr>
              <a:t>Estimate the relative size of each part by comparing to the sizes of parts historically produced.</a:t>
            </a:r>
          </a:p>
          <a:p>
            <a:pPr lvl="1" eaLnBrk="1" hangingPunct="1"/>
            <a:r>
              <a:rPr lang="en-US">
                <a:latin typeface="Arial" charset="0"/>
              </a:rPr>
              <a:t>Calculate the estimated size = size of an item * number of items.</a:t>
            </a:r>
          </a:p>
        </p:txBody>
      </p:sp>
    </p:spTree>
    <p:extLst>
      <p:ext uri="{BB962C8B-B14F-4D97-AF65-F5344CB8AC3E}">
        <p14:creationId xmlns:p14="http://schemas.microsoft.com/office/powerpoint/2010/main" val="26268254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title"/>
          </p:nvPr>
        </p:nvSpPr>
        <p:spPr/>
        <p:txBody>
          <a:bodyPr>
            <a:normAutofit/>
          </a:bodyPr>
          <a:lstStyle/>
          <a:p>
            <a:pPr eaLnBrk="1" hangingPunct="1"/>
            <a:r>
              <a:rPr lang="en-US">
                <a:latin typeface="Arial" charset="0"/>
              </a:rPr>
              <a:t>JD</a:t>
            </a:r>
            <a:r>
              <a:rPr lang="ja-JP" altLang="en-US">
                <a:latin typeface="Arial" charset="0"/>
              </a:rPr>
              <a:t>’</a:t>
            </a:r>
            <a:r>
              <a:rPr lang="en-US">
                <a:latin typeface="Arial" charset="0"/>
              </a:rPr>
              <a:t>s Added Parts</a:t>
            </a:r>
          </a:p>
        </p:txBody>
      </p:sp>
      <p:graphicFrame>
        <p:nvGraphicFramePr>
          <p:cNvPr id="9" name="Group 197"/>
          <p:cNvGraphicFramePr>
            <a:graphicFrameLocks noGrp="1"/>
          </p:cNvGraphicFramePr>
          <p:nvPr>
            <p:ph idx="1"/>
            <p:extLst>
              <p:ext uri="{D42A27DB-BD31-4B8C-83A1-F6EECF244321}">
                <p14:modId xmlns:p14="http://schemas.microsoft.com/office/powerpoint/2010/main" val="2739954312"/>
              </p:ext>
            </p:extLst>
          </p:nvPr>
        </p:nvGraphicFramePr>
        <p:xfrm>
          <a:off x="388938" y="1123950"/>
          <a:ext cx="4062412" cy="2538413"/>
        </p:xfrm>
        <a:graphic>
          <a:graphicData uri="http://schemas.openxmlformats.org/drawingml/2006/table">
            <a:tbl>
              <a:tblPr/>
              <a:tblGrid>
                <a:gridCol w="1400175"/>
                <a:gridCol w="706437"/>
                <a:gridCol w="1055688"/>
                <a:gridCol w="900112"/>
              </a:tblGrid>
              <a:tr h="823862">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457200" algn="r"/>
                          <a:tab pos="3200400" algn="ctr"/>
                          <a:tab pos="6337300" algn="r"/>
                        </a:tabLst>
                      </a:pPr>
                      <a:r>
                        <a:rPr kumimoji="0" lang="en-US" sz="1600" b="1" i="0" u="none" strike="noStrike" cap="none" normalizeH="0" baseline="0" dirty="0" smtClean="0">
                          <a:ln>
                            <a:noFill/>
                          </a:ln>
                          <a:solidFill>
                            <a:schemeClr val="tx1"/>
                          </a:solidFill>
                          <a:effectLst/>
                          <a:latin typeface="Times" pitchFamily="18" charset="0"/>
                          <a:cs typeface="Times New Roman" pitchFamily="18" charset="0"/>
                        </a:rPr>
                        <a:t>Parts (classes)</a:t>
                      </a:r>
                      <a:endParaRPr kumimoji="0" lang="en-US" sz="3200" b="0" i="0" u="none" strike="noStrike" cap="none" normalizeH="0" baseline="0" dirty="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pitchFamily="18" charset="0"/>
                          <a:cs typeface="Times New Roman" pitchFamily="18" charset="0"/>
                        </a:rPr>
                        <a:t>Type</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pitchFamily="18" charset="0"/>
                          <a:cs typeface="Times New Roman" pitchFamily="18" charset="0"/>
                        </a:rPr>
                        <a:t>Items (methods)</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pitchFamily="18" charset="0"/>
                          <a:cs typeface="Times New Roman" pitchFamily="18" charset="0"/>
                        </a:rPr>
                        <a:t>Relative</a:t>
                      </a:r>
                      <a:endParaRPr kumimoji="0" lang="en-US" sz="1400" b="0" i="0" u="none" strike="noStrike" cap="none" normalizeH="0" baseline="0" dirty="0" smtClean="0">
                        <a:ln>
                          <a:noFill/>
                        </a:ln>
                        <a:solidFill>
                          <a:schemeClr val="tx1"/>
                        </a:solidFill>
                        <a:effectLst/>
                        <a:latin typeface="Times New Roman" pitchFamily="18" charset="0"/>
                        <a:ea typeface="ＭＳ Ｐゴシック" pitchFamily="1" charset="-128"/>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pitchFamily="18" charset="0"/>
                          <a:cs typeface="Times New Roman" pitchFamily="18" charset="0"/>
                        </a:rPr>
                        <a:t>size</a:t>
                      </a:r>
                      <a:endParaRPr kumimoji="0" lang="en-US" sz="3200" b="0" i="0" u="none" strike="noStrike" cap="none" normalizeH="0" baseline="0" dirty="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triangle" w="med" len="med"/>
                    </a:lnB>
                    <a:lnTlToBr>
                      <a:noFill/>
                    </a:lnTlToBr>
                    <a:lnBlToTr>
                      <a:noFill/>
                    </a:lnBlToTr>
                    <a:noFill/>
                  </a:tcPr>
                </a:tc>
              </a:tr>
              <a:tr h="36990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Input_data</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I/O</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1</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M</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r>
              <a:tr h="336162">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Linked_list</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data</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5</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M</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r>
              <a:tr h="336162">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Calc_mean</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Calc</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pitchFamily="18" charset="0"/>
                          <a:cs typeface="Times New Roman" pitchFamily="18" charset="0"/>
                        </a:rPr>
                        <a:t>1</a:t>
                      </a:r>
                      <a:endParaRPr kumimoji="0" lang="en-US" sz="3200" b="0" i="0" u="none" strike="noStrike" cap="none" normalizeH="0" baseline="0" dirty="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M</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r>
              <a:tr h="336162">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Calc_sd</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Calc</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1</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L</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triangle" w="med" len="med"/>
                    </a:lnB>
                    <a:lnTlToBr>
                      <a:noFill/>
                    </a:lnTlToBr>
                    <a:lnBlToTr>
                      <a:noFill/>
                    </a:lnBlToTr>
                    <a:noFill/>
                  </a:tcPr>
                </a:tc>
              </a:tr>
              <a:tr h="336162">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Print_result</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I/O</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cs typeface="Times New Roman" pitchFamily="18" charset="0"/>
                        </a:rPr>
                        <a:t>1</a:t>
                      </a:r>
                      <a:endParaRPr kumimoji="0" lang="en-US" sz="3200" b="0" i="0" u="none" strike="noStrike" cap="none" normalizeH="0" baseline="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triangl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pitchFamily="18" charset="0"/>
                          <a:cs typeface="Times New Roman" pitchFamily="18" charset="0"/>
                        </a:rPr>
                        <a:t>L</a:t>
                      </a:r>
                      <a:endParaRPr kumimoji="0" lang="en-US" sz="3200" b="0" i="0" u="none" strike="noStrike" cap="none" normalizeH="0" baseline="0" dirty="0" smtClean="0">
                        <a:ln>
                          <a:noFill/>
                        </a:ln>
                        <a:solidFill>
                          <a:schemeClr val="tx1"/>
                        </a:solidFill>
                        <a:effectLst/>
                        <a:latin typeface="Times New Roman" pitchFamily="18" charset="0"/>
                      </a:endParaRPr>
                    </a:p>
                  </a:txBody>
                  <a:tcPr marL="92309" marR="92309" marT="46156" marB="46156" horzOverflow="overflow">
                    <a:lnL w="9525" cap="flat" cmpd="sng" algn="ctr">
                      <a:solidFill>
                        <a:schemeClr val="tx1"/>
                      </a:solidFill>
                      <a:prstDash val="solid"/>
                      <a:round/>
                      <a:headEnd type="none" w="med" len="med"/>
                      <a:tailEnd type="triangl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triangle" w="med" len="med"/>
                    </a:lnT>
                    <a:lnB w="952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3353" name="Object 70"/>
          <p:cNvGraphicFramePr>
            <a:graphicFrameLocks noChangeAspect="1"/>
          </p:cNvGraphicFramePr>
          <p:nvPr>
            <p:extLst>
              <p:ext uri="{D42A27DB-BD31-4B8C-83A1-F6EECF244321}">
                <p14:modId xmlns:p14="http://schemas.microsoft.com/office/powerpoint/2010/main" val="1675317655"/>
              </p:ext>
            </p:extLst>
          </p:nvPr>
        </p:nvGraphicFramePr>
        <p:xfrm>
          <a:off x="1631698" y="3903141"/>
          <a:ext cx="9321800" cy="2595562"/>
        </p:xfrm>
        <a:graphic>
          <a:graphicData uri="http://schemas.openxmlformats.org/presentationml/2006/ole">
            <mc:AlternateContent xmlns:mc="http://schemas.openxmlformats.org/markup-compatibility/2006">
              <mc:Choice xmlns:v="urn:schemas-microsoft-com:vml" Requires="v">
                <p:oleObj spid="_x0000_s21514" name="Document" r:id="rId5" imgW="6553828" imgH="1825705" progId="Word.Document.8">
                  <p:embed/>
                </p:oleObj>
              </mc:Choice>
              <mc:Fallback>
                <p:oleObj name="Document" r:id="rId5" imgW="6553828" imgH="1825705"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31698" y="3903141"/>
                        <a:ext cx="9321800" cy="25955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10" name="Rectangle 69"/>
          <p:cNvSpPr>
            <a:spLocks noChangeArrowheads="1"/>
          </p:cNvSpPr>
          <p:nvPr/>
        </p:nvSpPr>
        <p:spPr bwMode="gray">
          <a:xfrm>
            <a:off x="407988" y="4491638"/>
            <a:ext cx="3101303" cy="1174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a:spcAft>
                <a:spcPct val="50000"/>
              </a:spcAft>
              <a:buSzPct val="70000"/>
            </a:pPr>
            <a:r>
              <a:rPr lang="en-US" sz="2100" dirty="0">
                <a:latin typeface="Arial"/>
                <a:cs typeface="Arial"/>
              </a:rPr>
              <a:t>Since JD </a:t>
            </a:r>
            <a:r>
              <a:rPr lang="en-US" sz="2100" dirty="0" err="1">
                <a:latin typeface="Arial"/>
                <a:cs typeface="Arial"/>
              </a:rPr>
              <a:t>doesn</a:t>
            </a:r>
            <a:r>
              <a:rPr lang="ja-JP" altLang="en-US" sz="2100" dirty="0">
                <a:latin typeface="Arial"/>
                <a:cs typeface="Arial"/>
              </a:rPr>
              <a:t>’</a:t>
            </a:r>
            <a:r>
              <a:rPr lang="en-US" sz="2100" dirty="0">
                <a:latin typeface="Arial"/>
                <a:cs typeface="Arial"/>
              </a:rPr>
              <a:t>t have historical data, he uses the C++ table in the text.</a:t>
            </a:r>
          </a:p>
        </p:txBody>
      </p:sp>
      <p:sp>
        <p:nvSpPr>
          <p:cNvPr id="11" name="Rectangle 71"/>
          <p:cNvSpPr>
            <a:spLocks noChangeArrowheads="1"/>
          </p:cNvSpPr>
          <p:nvPr/>
        </p:nvSpPr>
        <p:spPr bwMode="gray">
          <a:xfrm>
            <a:off x="4906963" y="1123950"/>
            <a:ext cx="3805237" cy="2249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a:spcAft>
                <a:spcPct val="50000"/>
              </a:spcAft>
              <a:buSzPct val="70000"/>
            </a:pPr>
            <a:r>
              <a:rPr lang="en-US" sz="2100" dirty="0">
                <a:latin typeface="Arial"/>
                <a:cs typeface="Arial"/>
              </a:rPr>
              <a:t>Based on JD conceptual design, JD identifies and sizes his added parts.</a:t>
            </a:r>
          </a:p>
        </p:txBody>
      </p:sp>
    </p:spTree>
    <p:extLst>
      <p:ext uri="{BB962C8B-B14F-4D97-AF65-F5344CB8AC3E}">
        <p14:creationId xmlns:p14="http://schemas.microsoft.com/office/powerpoint/2010/main" val="29190293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fontScale="90000"/>
          </a:bodyPr>
          <a:lstStyle/>
          <a:p>
            <a:pPr eaLnBrk="1" hangingPunct="1"/>
            <a:r>
              <a:rPr lang="en-US">
                <a:latin typeface="Arial" charset="0"/>
              </a:rPr>
              <a:t>Entering Added Part Data into the Size Estimating Template</a:t>
            </a:r>
          </a:p>
        </p:txBody>
      </p:sp>
      <p:sp>
        <p:nvSpPr>
          <p:cNvPr id="15363" name="Rectangle 3"/>
          <p:cNvSpPr>
            <a:spLocks noGrp="1" noChangeArrowheads="1"/>
          </p:cNvSpPr>
          <p:nvPr>
            <p:ph idx="1"/>
          </p:nvPr>
        </p:nvSpPr>
        <p:spPr/>
        <p:txBody>
          <a:bodyPr>
            <a:normAutofit/>
          </a:bodyPr>
          <a:lstStyle/>
          <a:p>
            <a:pPr marL="0" indent="0" defTabSz="811213" eaLnBrk="1" hangingPunct="1">
              <a:defRPr/>
            </a:pPr>
            <a:r>
              <a:rPr lang="en-US" dirty="0" smtClean="0">
                <a:ea typeface="+mn-ea"/>
              </a:rPr>
              <a:t>Data on added parts is documented on the Size Estimating Template, which can be opened from the script menu.</a:t>
            </a:r>
          </a:p>
          <a:p>
            <a:pPr marL="419100" indent="-419100" defTabSz="811213" eaLnBrk="1" hangingPunct="1">
              <a:spcAft>
                <a:spcPts val="600"/>
              </a:spcAft>
              <a:defRPr/>
            </a:pPr>
            <a:r>
              <a:rPr lang="en-US" dirty="0" smtClean="0">
                <a:ea typeface="+mn-ea"/>
              </a:rPr>
              <a:t>For each added part</a:t>
            </a:r>
          </a:p>
          <a:p>
            <a:pPr marL="547688" lvl="1" indent="-419100" defTabSz="811213" eaLnBrk="1" hangingPunct="1">
              <a:spcAft>
                <a:spcPts val="600"/>
              </a:spcAft>
              <a:buFontTx/>
              <a:buAutoNum type="arabicPeriod"/>
              <a:defRPr/>
            </a:pPr>
            <a:r>
              <a:rPr lang="en-US" dirty="0" smtClean="0"/>
              <a:t>Enter the part name.</a:t>
            </a:r>
          </a:p>
          <a:p>
            <a:pPr marL="547688" lvl="1" indent="-419100" defTabSz="811213" eaLnBrk="1" hangingPunct="1">
              <a:spcAft>
                <a:spcPts val="600"/>
              </a:spcAft>
              <a:buFontTx/>
              <a:buAutoNum type="arabicPeriod"/>
              <a:defRPr/>
            </a:pPr>
            <a:r>
              <a:rPr lang="en-US" dirty="0" smtClean="0"/>
              <a:t>Select a part type.</a:t>
            </a:r>
          </a:p>
          <a:p>
            <a:pPr marL="547688" lvl="1" indent="-419100" defTabSz="811213" eaLnBrk="1" hangingPunct="1">
              <a:spcAft>
                <a:spcPts val="600"/>
              </a:spcAft>
              <a:buFontTx/>
              <a:buAutoNum type="arabicPeriod"/>
              <a:defRPr/>
            </a:pPr>
            <a:r>
              <a:rPr lang="en-US" dirty="0" smtClean="0"/>
              <a:t>Enter the planned number of items.</a:t>
            </a:r>
          </a:p>
          <a:p>
            <a:pPr marL="547688" lvl="1" indent="-419100" defTabSz="811213" eaLnBrk="1" hangingPunct="1">
              <a:spcAft>
                <a:spcPts val="600"/>
              </a:spcAft>
              <a:buFontTx/>
              <a:buAutoNum type="arabicPeriod"/>
              <a:defRPr/>
            </a:pPr>
            <a:r>
              <a:rPr lang="en-US" dirty="0" smtClean="0"/>
              <a:t>Enter the planned relative size.</a:t>
            </a:r>
          </a:p>
          <a:p>
            <a:pPr marL="547688" lvl="1" indent="-419100" defTabSz="811213" eaLnBrk="1" hangingPunct="1">
              <a:spcAft>
                <a:spcPts val="600"/>
              </a:spcAft>
              <a:buFontTx/>
              <a:buAutoNum type="arabicPeriod"/>
              <a:defRPr/>
            </a:pPr>
            <a:r>
              <a:rPr lang="en-US" dirty="0" smtClean="0"/>
              <a:t>Planned size is automatically calculated.</a:t>
            </a:r>
          </a:p>
        </p:txBody>
      </p:sp>
      <p:grpSp>
        <p:nvGrpSpPr>
          <p:cNvPr id="11" name="Group 10"/>
          <p:cNvGrpSpPr/>
          <p:nvPr/>
        </p:nvGrpSpPr>
        <p:grpSpPr>
          <a:xfrm>
            <a:off x="2222550" y="4697081"/>
            <a:ext cx="5282977" cy="1513208"/>
            <a:chOff x="1401763" y="4672013"/>
            <a:chExt cx="6329362" cy="1812925"/>
          </a:xfrm>
        </p:grpSpPr>
        <p:pic>
          <p:nvPicPr>
            <p:cNvPr id="12" name="Picture 5" descr="C:\Tuma\psp\PFA Dash Slides\Process tutorials\Images\Using PSP1\parts-additions-blan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1763" y="4672013"/>
              <a:ext cx="6329362" cy="1812925"/>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pic>
          <p:nvPicPr>
            <p:cNvPr id="13"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03375" y="5083175"/>
              <a:ext cx="187325" cy="185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29063" y="5083175"/>
              <a:ext cx="187325" cy="185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 name="Picture 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852988" y="5083175"/>
              <a:ext cx="185737" cy="185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 name="Picture 10"/>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372100" y="5083175"/>
              <a:ext cx="185738" cy="185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 name="Picture 1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096000" y="5083175"/>
              <a:ext cx="188913" cy="185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482156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z="2400">
                <a:latin typeface="Arial" charset="0"/>
              </a:rPr>
              <a:t>Estimating Other Program Elements</a:t>
            </a:r>
          </a:p>
        </p:txBody>
      </p:sp>
      <p:sp>
        <p:nvSpPr>
          <p:cNvPr id="15363" name="Rectangle 3"/>
          <p:cNvSpPr>
            <a:spLocks noGrp="1" noChangeArrowheads="1"/>
          </p:cNvSpPr>
          <p:nvPr>
            <p:ph idx="1"/>
          </p:nvPr>
        </p:nvSpPr>
        <p:spPr/>
        <p:txBody>
          <a:bodyPr/>
          <a:lstStyle/>
          <a:p>
            <a:pPr marL="0" indent="0" eaLnBrk="1" hangingPunct="1"/>
            <a:r>
              <a:rPr lang="en-US">
                <a:latin typeface="Arial" charset="0"/>
              </a:rPr>
              <a:t>If you will be modifying or including existing code, you will need to estimate the size of those other parts.</a:t>
            </a:r>
          </a:p>
          <a:p>
            <a:pPr marL="0" indent="0" eaLnBrk="1" hangingPunct="1"/>
            <a:r>
              <a:rPr lang="en-US">
                <a:latin typeface="Arial" charset="0"/>
              </a:rPr>
              <a:t>Base parts are existing parts that will be changed by additions, deletions, or modifications.  For each base part that will be used, you need to estimate the size of</a:t>
            </a:r>
          </a:p>
          <a:p>
            <a:pPr lvl="1" eaLnBrk="1" hangingPunct="1">
              <a:spcAft>
                <a:spcPct val="0"/>
              </a:spcAft>
            </a:pPr>
            <a:r>
              <a:rPr lang="en-US">
                <a:latin typeface="Arial" charset="0"/>
              </a:rPr>
              <a:t>base </a:t>
            </a:r>
          </a:p>
          <a:p>
            <a:pPr lvl="1" eaLnBrk="1" hangingPunct="1">
              <a:spcAft>
                <a:spcPct val="0"/>
              </a:spcAft>
            </a:pPr>
            <a:r>
              <a:rPr lang="en-US">
                <a:latin typeface="Arial" charset="0"/>
              </a:rPr>
              <a:t>deleted </a:t>
            </a:r>
          </a:p>
          <a:p>
            <a:pPr lvl="1" eaLnBrk="1" hangingPunct="1">
              <a:spcAft>
                <a:spcPct val="0"/>
              </a:spcAft>
            </a:pPr>
            <a:r>
              <a:rPr lang="en-US">
                <a:latin typeface="Arial" charset="0"/>
              </a:rPr>
              <a:t>modified </a:t>
            </a:r>
          </a:p>
          <a:p>
            <a:pPr lvl="1" eaLnBrk="1" hangingPunct="1"/>
            <a:r>
              <a:rPr lang="en-US">
                <a:latin typeface="Arial" charset="0"/>
              </a:rPr>
              <a:t>added </a:t>
            </a:r>
          </a:p>
          <a:p>
            <a:pPr marL="0" indent="0" eaLnBrk="1" hangingPunct="1"/>
            <a:r>
              <a:rPr lang="en-US">
                <a:latin typeface="Arial" charset="0"/>
              </a:rPr>
              <a:t>Reused parts are parts that are NOT part of your base (e.g. from a library) and that will be used unmodified.</a:t>
            </a:r>
          </a:p>
          <a:p>
            <a:pPr marL="0" indent="0" eaLnBrk="1" hangingPunct="1"/>
            <a:r>
              <a:rPr lang="en-US">
                <a:latin typeface="Arial" charset="0"/>
              </a:rPr>
              <a:t>New reusable parts are parts that you contribute to the reuse library for later reuse.</a:t>
            </a:r>
          </a:p>
        </p:txBody>
      </p:sp>
    </p:spTree>
    <p:extLst>
      <p:ext uri="{BB962C8B-B14F-4D97-AF65-F5344CB8AC3E}">
        <p14:creationId xmlns:p14="http://schemas.microsoft.com/office/powerpoint/2010/main" val="20308102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Oval 2"/>
          <p:cNvSpPr>
            <a:spLocks noChangeArrowheads="1"/>
          </p:cNvSpPr>
          <p:nvPr/>
        </p:nvSpPr>
        <p:spPr bwMode="auto">
          <a:xfrm>
            <a:off x="1014996" y="1873250"/>
            <a:ext cx="3556000" cy="3532188"/>
          </a:xfrm>
          <a:prstGeom prst="ellipse">
            <a:avLst/>
          </a:prstGeom>
          <a:solidFill>
            <a:srgbClr val="969696"/>
          </a:solidFill>
          <a:ln w="0">
            <a:solidFill>
              <a:srgbClr val="000000"/>
            </a:solidFill>
            <a:round/>
            <a:headEnd/>
            <a:tailEnd/>
          </a:ln>
        </p:spPr>
        <p:txBody>
          <a:bodyPr/>
          <a:lstStyle/>
          <a:p>
            <a:pPr algn="ctr">
              <a:spcBef>
                <a:spcPct val="30000"/>
              </a:spcBef>
            </a:pPr>
            <a:endParaRPr lang="en-US">
              <a:cs typeface="ＭＳ Ｐゴシック" charset="0"/>
            </a:endParaRPr>
          </a:p>
        </p:txBody>
      </p:sp>
      <p:sp>
        <p:nvSpPr>
          <p:cNvPr id="16387" name="Oval 3"/>
          <p:cNvSpPr>
            <a:spLocks noChangeArrowheads="1"/>
          </p:cNvSpPr>
          <p:nvPr/>
        </p:nvSpPr>
        <p:spPr bwMode="auto">
          <a:xfrm>
            <a:off x="1014996" y="1873250"/>
            <a:ext cx="3556000" cy="3532188"/>
          </a:xfrm>
          <a:prstGeom prst="ellipse">
            <a:avLst/>
          </a:prstGeom>
          <a:noFill/>
          <a:ln w="28575" cap="rnd">
            <a:solidFill>
              <a:srgbClr val="39536B"/>
            </a:solidFill>
            <a:round/>
            <a:headEnd/>
            <a:tailEnd/>
          </a:ln>
          <a:extLst>
            <a:ext uri="{909E8E84-426E-40dd-AFC4-6F175D3DCCD1}">
              <a14:hiddenFill xmlns="" xmlns:a14="http://schemas.microsoft.com/office/drawing/2010/main">
                <a:solidFill>
                  <a:srgbClr val="FFFFFF"/>
                </a:solidFill>
              </a14:hiddenFill>
            </a:ext>
          </a:extLst>
        </p:spPr>
        <p:txBody>
          <a:bodyPr/>
          <a:lstStyle/>
          <a:p>
            <a:pPr algn="ctr">
              <a:spcBef>
                <a:spcPct val="30000"/>
              </a:spcBef>
            </a:pPr>
            <a:endParaRPr lang="en-US">
              <a:cs typeface="ＭＳ Ｐゴシック" charset="0"/>
            </a:endParaRPr>
          </a:p>
        </p:txBody>
      </p:sp>
      <p:sp>
        <p:nvSpPr>
          <p:cNvPr id="16388" name="Rectangle 4"/>
          <p:cNvSpPr>
            <a:spLocks noGrp="1" noChangeArrowheads="1"/>
          </p:cNvSpPr>
          <p:nvPr>
            <p:ph type="title"/>
          </p:nvPr>
        </p:nvSpPr>
        <p:spPr/>
        <p:txBody>
          <a:bodyPr/>
          <a:lstStyle/>
          <a:p>
            <a:pPr eaLnBrk="1" hangingPunct="1"/>
            <a:r>
              <a:rPr lang="en-US">
                <a:latin typeface="Arial" charset="0"/>
              </a:rPr>
              <a:t>Program Size Type Relationships</a:t>
            </a:r>
          </a:p>
        </p:txBody>
      </p:sp>
      <p:sp>
        <p:nvSpPr>
          <p:cNvPr id="16389" name="AutoShape 5"/>
          <p:cNvSpPr>
            <a:spLocks/>
          </p:cNvSpPr>
          <p:nvPr/>
        </p:nvSpPr>
        <p:spPr bwMode="auto">
          <a:xfrm>
            <a:off x="6520446" y="1897063"/>
            <a:ext cx="685800" cy="1754187"/>
          </a:xfrm>
          <a:prstGeom prst="rightBrace">
            <a:avLst>
              <a:gd name="adj1" fmla="val 21316"/>
              <a:gd name="adj2" fmla="val 50000"/>
            </a:avLst>
          </a:prstGeom>
          <a:noFill/>
          <a:ln w="28575">
            <a:solidFill>
              <a:schemeClr val="tx1"/>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wrap="none" anchor="ctr"/>
          <a:lstStyle/>
          <a:p>
            <a:pPr algn="ctr">
              <a:spcBef>
                <a:spcPct val="30000"/>
              </a:spcBef>
            </a:pPr>
            <a:endParaRPr lang="en-US">
              <a:cs typeface="ＭＳ Ｐゴシック" charset="0"/>
            </a:endParaRPr>
          </a:p>
        </p:txBody>
      </p:sp>
      <p:sp>
        <p:nvSpPr>
          <p:cNvPr id="16390" name="Text Box 6"/>
          <p:cNvSpPr txBox="1">
            <a:spLocks noChangeArrowheads="1"/>
          </p:cNvSpPr>
          <p:nvPr/>
        </p:nvSpPr>
        <p:spPr bwMode="auto">
          <a:xfrm>
            <a:off x="7320546" y="2432050"/>
            <a:ext cx="1206500" cy="915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0"/>
              </a:spcBef>
              <a:spcAft>
                <a:spcPct val="0"/>
              </a:spcAft>
              <a:defRPr sz="1000">
                <a:solidFill>
                  <a:schemeClr val="tx1"/>
                </a:solidFill>
                <a:latin typeface="Arial" charset="0"/>
                <a:ea typeface="ＭＳ Ｐゴシック" charset="0"/>
              </a:defRPr>
            </a:lvl6pPr>
            <a:lvl7pPr marL="2971800" indent="-228600" eaLnBrk="0" fontAlgn="base" hangingPunct="0">
              <a:spcBef>
                <a:spcPct val="0"/>
              </a:spcBef>
              <a:spcAft>
                <a:spcPct val="0"/>
              </a:spcAft>
              <a:defRPr sz="1000">
                <a:solidFill>
                  <a:schemeClr val="tx1"/>
                </a:solidFill>
                <a:latin typeface="Arial" charset="0"/>
                <a:ea typeface="ＭＳ Ｐゴシック" charset="0"/>
              </a:defRPr>
            </a:lvl7pPr>
            <a:lvl8pPr marL="3429000" indent="-228600" eaLnBrk="0" fontAlgn="base" hangingPunct="0">
              <a:spcBef>
                <a:spcPct val="0"/>
              </a:spcBef>
              <a:spcAft>
                <a:spcPct val="0"/>
              </a:spcAft>
              <a:defRPr sz="1000">
                <a:solidFill>
                  <a:schemeClr val="tx1"/>
                </a:solidFill>
                <a:latin typeface="Arial" charset="0"/>
                <a:ea typeface="ＭＳ Ｐゴシック" charset="0"/>
              </a:defRPr>
            </a:lvl8pPr>
            <a:lvl9pPr marL="3886200" indent="-228600" eaLnBrk="0" fontAlgn="base" hangingPunct="0">
              <a:spcBef>
                <a:spcPct val="0"/>
              </a:spcBef>
              <a:spcAft>
                <a:spcPct val="0"/>
              </a:spcAft>
              <a:defRPr sz="1000">
                <a:solidFill>
                  <a:schemeClr val="tx1"/>
                </a:solidFill>
                <a:latin typeface="Arial" charset="0"/>
                <a:ea typeface="ＭＳ Ｐゴシック" charset="0"/>
              </a:defRPr>
            </a:lvl9pPr>
          </a:lstStyle>
          <a:p>
            <a:pPr eaLnBrk="1" hangingPunct="1">
              <a:spcBef>
                <a:spcPct val="50000"/>
              </a:spcBef>
            </a:pPr>
            <a:r>
              <a:rPr lang="en-US" sz="1800" b="1"/>
              <a:t>Added &amp; Modified [A&amp;M]</a:t>
            </a:r>
          </a:p>
        </p:txBody>
      </p:sp>
      <p:sp>
        <p:nvSpPr>
          <p:cNvPr id="16391" name="Text Box 7"/>
          <p:cNvSpPr txBox="1">
            <a:spLocks noChangeArrowheads="1"/>
          </p:cNvSpPr>
          <p:nvPr/>
        </p:nvSpPr>
        <p:spPr bwMode="auto">
          <a:xfrm>
            <a:off x="970546" y="1123950"/>
            <a:ext cx="3144838"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0"/>
              </a:spcBef>
              <a:spcAft>
                <a:spcPct val="0"/>
              </a:spcAft>
              <a:defRPr sz="1000">
                <a:solidFill>
                  <a:schemeClr val="tx1"/>
                </a:solidFill>
                <a:latin typeface="Arial" charset="0"/>
                <a:ea typeface="ＭＳ Ｐゴシック" charset="0"/>
              </a:defRPr>
            </a:lvl6pPr>
            <a:lvl7pPr marL="2971800" indent="-228600" eaLnBrk="0" fontAlgn="base" hangingPunct="0">
              <a:spcBef>
                <a:spcPct val="0"/>
              </a:spcBef>
              <a:spcAft>
                <a:spcPct val="0"/>
              </a:spcAft>
              <a:defRPr sz="1000">
                <a:solidFill>
                  <a:schemeClr val="tx1"/>
                </a:solidFill>
                <a:latin typeface="Arial" charset="0"/>
                <a:ea typeface="ＭＳ Ｐゴシック" charset="0"/>
              </a:defRPr>
            </a:lvl7pPr>
            <a:lvl8pPr marL="3429000" indent="-228600" eaLnBrk="0" fontAlgn="base" hangingPunct="0">
              <a:spcBef>
                <a:spcPct val="0"/>
              </a:spcBef>
              <a:spcAft>
                <a:spcPct val="0"/>
              </a:spcAft>
              <a:defRPr sz="1000">
                <a:solidFill>
                  <a:schemeClr val="tx1"/>
                </a:solidFill>
                <a:latin typeface="Arial" charset="0"/>
                <a:ea typeface="ＭＳ Ｐゴシック" charset="0"/>
              </a:defRPr>
            </a:lvl8pPr>
            <a:lvl9pPr marL="3886200" indent="-228600" eaLnBrk="0" fontAlgn="base" hangingPunct="0">
              <a:spcBef>
                <a:spcPct val="0"/>
              </a:spcBef>
              <a:spcAft>
                <a:spcPct val="0"/>
              </a:spcAft>
              <a:defRPr sz="1000">
                <a:solidFill>
                  <a:schemeClr val="tx1"/>
                </a:solidFill>
                <a:latin typeface="Arial" charset="0"/>
                <a:ea typeface="ＭＳ Ｐゴシック" charset="0"/>
              </a:defRPr>
            </a:lvl9pPr>
          </a:lstStyle>
          <a:p>
            <a:pPr eaLnBrk="1" hangingPunct="1">
              <a:spcBef>
                <a:spcPct val="50000"/>
              </a:spcBef>
            </a:pPr>
            <a:r>
              <a:rPr lang="en-US" sz="2400" b="1"/>
              <a:t>Base program [B]</a:t>
            </a:r>
          </a:p>
        </p:txBody>
      </p:sp>
      <p:sp>
        <p:nvSpPr>
          <p:cNvPr id="16392" name="Text Box 8"/>
          <p:cNvSpPr txBox="1">
            <a:spLocks noChangeArrowheads="1"/>
          </p:cNvSpPr>
          <p:nvPr/>
        </p:nvSpPr>
        <p:spPr bwMode="auto">
          <a:xfrm>
            <a:off x="4399546" y="1123950"/>
            <a:ext cx="3217863"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000">
                <a:solidFill>
                  <a:schemeClr val="tx1"/>
                </a:solidFill>
                <a:latin typeface="Arial" charset="0"/>
                <a:ea typeface="ＭＳ Ｐゴシック" charset="0"/>
                <a:cs typeface="ＭＳ Ｐゴシック" charset="0"/>
              </a:defRPr>
            </a:lvl1pPr>
            <a:lvl2pPr marL="742950" indent="-285750" eaLnBrk="0" hangingPunct="0">
              <a:defRPr sz="1000">
                <a:solidFill>
                  <a:schemeClr val="tx1"/>
                </a:solidFill>
                <a:latin typeface="Arial" charset="0"/>
                <a:ea typeface="ＭＳ Ｐゴシック" charset="0"/>
              </a:defRPr>
            </a:lvl2pPr>
            <a:lvl3pPr marL="1143000" indent="-228600" eaLnBrk="0" hangingPunct="0">
              <a:defRPr sz="1000">
                <a:solidFill>
                  <a:schemeClr val="tx1"/>
                </a:solidFill>
                <a:latin typeface="Arial" charset="0"/>
                <a:ea typeface="ＭＳ Ｐゴシック" charset="0"/>
              </a:defRPr>
            </a:lvl3pPr>
            <a:lvl4pPr marL="1600200" indent="-228600" eaLnBrk="0" hangingPunct="0">
              <a:defRPr sz="1000">
                <a:solidFill>
                  <a:schemeClr val="tx1"/>
                </a:solidFill>
                <a:latin typeface="Arial" charset="0"/>
                <a:ea typeface="ＭＳ Ｐゴシック" charset="0"/>
              </a:defRPr>
            </a:lvl4pPr>
            <a:lvl5pPr marL="2057400" indent="-228600" eaLnBrk="0" hangingPunct="0">
              <a:defRPr sz="1000">
                <a:solidFill>
                  <a:schemeClr val="tx1"/>
                </a:solidFill>
                <a:latin typeface="Arial" charset="0"/>
                <a:ea typeface="ＭＳ Ｐゴシック" charset="0"/>
              </a:defRPr>
            </a:lvl5pPr>
            <a:lvl6pPr marL="2514600" indent="-228600" eaLnBrk="0" fontAlgn="base" hangingPunct="0">
              <a:spcBef>
                <a:spcPct val="0"/>
              </a:spcBef>
              <a:spcAft>
                <a:spcPct val="0"/>
              </a:spcAft>
              <a:defRPr sz="1000">
                <a:solidFill>
                  <a:schemeClr val="tx1"/>
                </a:solidFill>
                <a:latin typeface="Arial" charset="0"/>
                <a:ea typeface="ＭＳ Ｐゴシック" charset="0"/>
              </a:defRPr>
            </a:lvl6pPr>
            <a:lvl7pPr marL="2971800" indent="-228600" eaLnBrk="0" fontAlgn="base" hangingPunct="0">
              <a:spcBef>
                <a:spcPct val="0"/>
              </a:spcBef>
              <a:spcAft>
                <a:spcPct val="0"/>
              </a:spcAft>
              <a:defRPr sz="1000">
                <a:solidFill>
                  <a:schemeClr val="tx1"/>
                </a:solidFill>
                <a:latin typeface="Arial" charset="0"/>
                <a:ea typeface="ＭＳ Ｐゴシック" charset="0"/>
              </a:defRPr>
            </a:lvl7pPr>
            <a:lvl8pPr marL="3429000" indent="-228600" eaLnBrk="0" fontAlgn="base" hangingPunct="0">
              <a:spcBef>
                <a:spcPct val="0"/>
              </a:spcBef>
              <a:spcAft>
                <a:spcPct val="0"/>
              </a:spcAft>
              <a:defRPr sz="1000">
                <a:solidFill>
                  <a:schemeClr val="tx1"/>
                </a:solidFill>
                <a:latin typeface="Arial" charset="0"/>
                <a:ea typeface="ＭＳ Ｐゴシック" charset="0"/>
              </a:defRPr>
            </a:lvl8pPr>
            <a:lvl9pPr marL="3886200" indent="-228600" eaLnBrk="0" fontAlgn="base" hangingPunct="0">
              <a:spcBef>
                <a:spcPct val="0"/>
              </a:spcBef>
              <a:spcAft>
                <a:spcPct val="0"/>
              </a:spcAft>
              <a:defRPr sz="1000">
                <a:solidFill>
                  <a:schemeClr val="tx1"/>
                </a:solidFill>
                <a:latin typeface="Arial" charset="0"/>
                <a:ea typeface="ＭＳ Ｐゴシック" charset="0"/>
              </a:defRPr>
            </a:lvl9pPr>
          </a:lstStyle>
          <a:p>
            <a:pPr eaLnBrk="1" hangingPunct="1">
              <a:spcBef>
                <a:spcPct val="50000"/>
              </a:spcBef>
            </a:pPr>
            <a:r>
              <a:rPr lang="en-US" sz="2400" b="1"/>
              <a:t>New program [T]</a:t>
            </a:r>
          </a:p>
        </p:txBody>
      </p:sp>
      <p:sp>
        <p:nvSpPr>
          <p:cNvPr id="16393" name="Oval 9"/>
          <p:cNvSpPr>
            <a:spLocks noChangeArrowheads="1"/>
          </p:cNvSpPr>
          <p:nvPr/>
        </p:nvSpPr>
        <p:spPr bwMode="auto">
          <a:xfrm>
            <a:off x="2789821" y="1874838"/>
            <a:ext cx="3556000" cy="3530600"/>
          </a:xfrm>
          <a:prstGeom prst="ellipse">
            <a:avLst/>
          </a:prstGeom>
          <a:solidFill>
            <a:srgbClr val="99FF99"/>
          </a:solidFill>
          <a:ln w="0">
            <a:solidFill>
              <a:srgbClr val="000000"/>
            </a:solidFill>
            <a:round/>
            <a:headEnd/>
            <a:tailEnd/>
          </a:ln>
        </p:spPr>
        <p:txBody>
          <a:bodyPr/>
          <a:lstStyle/>
          <a:p>
            <a:pPr algn="ctr">
              <a:spcBef>
                <a:spcPct val="30000"/>
              </a:spcBef>
            </a:pPr>
            <a:endParaRPr lang="en-US">
              <a:cs typeface="ＭＳ Ｐゴシック" charset="0"/>
            </a:endParaRPr>
          </a:p>
        </p:txBody>
      </p:sp>
      <p:sp>
        <p:nvSpPr>
          <p:cNvPr id="16394" name="Oval 10"/>
          <p:cNvSpPr>
            <a:spLocks noChangeArrowheads="1"/>
          </p:cNvSpPr>
          <p:nvPr/>
        </p:nvSpPr>
        <p:spPr bwMode="auto">
          <a:xfrm>
            <a:off x="2789821" y="1874838"/>
            <a:ext cx="3556000" cy="3530600"/>
          </a:xfrm>
          <a:prstGeom prst="ellipse">
            <a:avLst/>
          </a:prstGeom>
          <a:noFill/>
          <a:ln w="12700" cap="rnd">
            <a:solidFill>
              <a:srgbClr val="39536B"/>
            </a:solidFill>
            <a:round/>
            <a:headEnd/>
            <a:tailEnd/>
          </a:ln>
          <a:extLst>
            <a:ext uri="{909E8E84-426E-40dd-AFC4-6F175D3DCCD1}">
              <a14:hiddenFill xmlns="" xmlns:a14="http://schemas.microsoft.com/office/drawing/2010/main">
                <a:solidFill>
                  <a:srgbClr val="FFFFFF"/>
                </a:solidFill>
              </a14:hiddenFill>
            </a:ext>
          </a:extLst>
        </p:spPr>
        <p:txBody>
          <a:bodyPr/>
          <a:lstStyle/>
          <a:p>
            <a:pPr algn="ctr">
              <a:spcBef>
                <a:spcPct val="30000"/>
              </a:spcBef>
            </a:pPr>
            <a:endParaRPr lang="en-US">
              <a:cs typeface="ＭＳ Ｐゴシック" charset="0"/>
            </a:endParaRPr>
          </a:p>
        </p:txBody>
      </p:sp>
      <p:sp>
        <p:nvSpPr>
          <p:cNvPr id="16395" name="Freeform 11"/>
          <p:cNvSpPr>
            <a:spLocks/>
          </p:cNvSpPr>
          <p:nvPr/>
        </p:nvSpPr>
        <p:spPr bwMode="auto">
          <a:xfrm>
            <a:off x="3681996" y="3640138"/>
            <a:ext cx="2667000" cy="1765300"/>
          </a:xfrm>
          <a:custGeom>
            <a:avLst/>
            <a:gdLst>
              <a:gd name="T0" fmla="*/ 2147483647 w 1680"/>
              <a:gd name="T1" fmla="*/ 0 h 1112"/>
              <a:gd name="T2" fmla="*/ 2147483647 w 1680"/>
              <a:gd name="T3" fmla="*/ 0 h 1112"/>
              <a:gd name="T4" fmla="*/ 2147483647 w 1680"/>
              <a:gd name="T5" fmla="*/ 2147483647 h 1112"/>
              <a:gd name="T6" fmla="*/ 2147483647 w 1680"/>
              <a:gd name="T7" fmla="*/ 2147483647 h 1112"/>
              <a:gd name="T8" fmla="*/ 2147483647 w 1680"/>
              <a:gd name="T9" fmla="*/ 2147483647 h 1112"/>
              <a:gd name="T10" fmla="*/ 2147483647 w 1680"/>
              <a:gd name="T11" fmla="*/ 2147483647 h 1112"/>
              <a:gd name="T12" fmla="*/ 2147483647 w 1680"/>
              <a:gd name="T13" fmla="*/ 2147483647 h 1112"/>
              <a:gd name="T14" fmla="*/ 2147483647 w 1680"/>
              <a:gd name="T15" fmla="*/ 2147483647 h 1112"/>
              <a:gd name="T16" fmla="*/ 2147483647 w 1680"/>
              <a:gd name="T17" fmla="*/ 2147483647 h 1112"/>
              <a:gd name="T18" fmla="*/ 2147483647 w 1680"/>
              <a:gd name="T19" fmla="*/ 2147483647 h 1112"/>
              <a:gd name="T20" fmla="*/ 2147483647 w 1680"/>
              <a:gd name="T21" fmla="*/ 2147483647 h 1112"/>
              <a:gd name="T22" fmla="*/ 2147483647 w 1680"/>
              <a:gd name="T23" fmla="*/ 2147483647 h 1112"/>
              <a:gd name="T24" fmla="*/ 2147483647 w 1680"/>
              <a:gd name="T25" fmla="*/ 2147483647 h 1112"/>
              <a:gd name="T26" fmla="*/ 2147483647 w 1680"/>
              <a:gd name="T27" fmla="*/ 2147483647 h 1112"/>
              <a:gd name="T28" fmla="*/ 2147483647 w 1680"/>
              <a:gd name="T29" fmla="*/ 2147483647 h 1112"/>
              <a:gd name="T30" fmla="*/ 2147483647 w 1680"/>
              <a:gd name="T31" fmla="*/ 2147483647 h 1112"/>
              <a:gd name="T32" fmla="*/ 2147483647 w 1680"/>
              <a:gd name="T33" fmla="*/ 2147483647 h 1112"/>
              <a:gd name="T34" fmla="*/ 2147483647 w 1680"/>
              <a:gd name="T35" fmla="*/ 2147483647 h 1112"/>
              <a:gd name="T36" fmla="*/ 2147483647 w 1680"/>
              <a:gd name="T37" fmla="*/ 2147483647 h 1112"/>
              <a:gd name="T38" fmla="*/ 2147483647 w 1680"/>
              <a:gd name="T39" fmla="*/ 2147483647 h 1112"/>
              <a:gd name="T40" fmla="*/ 2147483647 w 1680"/>
              <a:gd name="T41" fmla="*/ 2147483647 h 1112"/>
              <a:gd name="T42" fmla="*/ 2147483647 w 1680"/>
              <a:gd name="T43" fmla="*/ 2147483647 h 1112"/>
              <a:gd name="T44" fmla="*/ 2147483647 w 1680"/>
              <a:gd name="T45" fmla="*/ 2147483647 h 1112"/>
              <a:gd name="T46" fmla="*/ 2147483647 w 1680"/>
              <a:gd name="T47" fmla="*/ 2147483647 h 1112"/>
              <a:gd name="T48" fmla="*/ 2147483647 w 1680"/>
              <a:gd name="T49" fmla="*/ 2147483647 h 1112"/>
              <a:gd name="T50" fmla="*/ 2147483647 w 1680"/>
              <a:gd name="T51" fmla="*/ 2147483647 h 1112"/>
              <a:gd name="T52" fmla="*/ 2147483647 w 1680"/>
              <a:gd name="T53" fmla="*/ 2147483647 h 1112"/>
              <a:gd name="T54" fmla="*/ 2147483647 w 1680"/>
              <a:gd name="T55" fmla="*/ 2147483647 h 1112"/>
              <a:gd name="T56" fmla="*/ 2147483647 w 1680"/>
              <a:gd name="T57" fmla="*/ 2147483647 h 1112"/>
              <a:gd name="T58" fmla="*/ 2147483647 w 1680"/>
              <a:gd name="T59" fmla="*/ 2147483647 h 1112"/>
              <a:gd name="T60" fmla="*/ 2147483647 w 1680"/>
              <a:gd name="T61" fmla="*/ 2147483647 h 1112"/>
              <a:gd name="T62" fmla="*/ 2147483647 w 1680"/>
              <a:gd name="T63" fmla="*/ 2147483647 h 1112"/>
              <a:gd name="T64" fmla="*/ 2147483647 w 1680"/>
              <a:gd name="T65" fmla="*/ 2147483647 h 1112"/>
              <a:gd name="T66" fmla="*/ 0 w 1680"/>
              <a:gd name="T67" fmla="*/ 2147483647 h 1112"/>
              <a:gd name="T68" fmla="*/ 2147483647 w 1680"/>
              <a:gd name="T69" fmla="*/ 2147483647 h 1112"/>
              <a:gd name="T70" fmla="*/ 2147483647 w 1680"/>
              <a:gd name="T71" fmla="*/ 2147483647 h 1112"/>
              <a:gd name="T72" fmla="*/ 2147483647 w 1680"/>
              <a:gd name="T73" fmla="*/ 2147483647 h 1112"/>
              <a:gd name="T74" fmla="*/ 2147483647 w 1680"/>
              <a:gd name="T75" fmla="*/ 2147483647 h 1112"/>
              <a:gd name="T76" fmla="*/ 2147483647 w 1680"/>
              <a:gd name="T77" fmla="*/ 2147483647 h 1112"/>
              <a:gd name="T78" fmla="*/ 2147483647 w 1680"/>
              <a:gd name="T79" fmla="*/ 2147483647 h 1112"/>
              <a:gd name="T80" fmla="*/ 2147483647 w 1680"/>
              <a:gd name="T81" fmla="*/ 2147483647 h 1112"/>
              <a:gd name="T82" fmla="*/ 2147483647 w 1680"/>
              <a:gd name="T83" fmla="*/ 2147483647 h 1112"/>
              <a:gd name="T84" fmla="*/ 2147483647 w 1680"/>
              <a:gd name="T85" fmla="*/ 2147483647 h 1112"/>
              <a:gd name="T86" fmla="*/ 2147483647 w 1680"/>
              <a:gd name="T87" fmla="*/ 2147483647 h 1112"/>
              <a:gd name="T88" fmla="*/ 2147483647 w 1680"/>
              <a:gd name="T89" fmla="*/ 2147483647 h 1112"/>
              <a:gd name="T90" fmla="*/ 2147483647 w 1680"/>
              <a:gd name="T91" fmla="*/ 2147483647 h 1112"/>
              <a:gd name="T92" fmla="*/ 2147483647 w 1680"/>
              <a:gd name="T93" fmla="*/ 2147483647 h 1112"/>
              <a:gd name="T94" fmla="*/ 2147483647 w 1680"/>
              <a:gd name="T95" fmla="*/ 2147483647 h 1112"/>
              <a:gd name="T96" fmla="*/ 2147483647 w 1680"/>
              <a:gd name="T97" fmla="*/ 2147483647 h 1112"/>
              <a:gd name="T98" fmla="*/ 2147483647 w 1680"/>
              <a:gd name="T99" fmla="*/ 0 h 111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680"/>
              <a:gd name="T151" fmla="*/ 0 h 1112"/>
              <a:gd name="T152" fmla="*/ 1680 w 1680"/>
              <a:gd name="T153" fmla="*/ 1112 h 111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680" h="1112">
                <a:moveTo>
                  <a:pt x="560" y="0"/>
                </a:moveTo>
                <a:lnTo>
                  <a:pt x="1680" y="0"/>
                </a:lnTo>
                <a:lnTo>
                  <a:pt x="1680" y="72"/>
                </a:lnTo>
                <a:lnTo>
                  <a:pt x="1672" y="184"/>
                </a:lnTo>
                <a:lnTo>
                  <a:pt x="1664" y="244"/>
                </a:lnTo>
                <a:lnTo>
                  <a:pt x="1652" y="316"/>
                </a:lnTo>
                <a:lnTo>
                  <a:pt x="1632" y="376"/>
                </a:lnTo>
                <a:lnTo>
                  <a:pt x="1600" y="456"/>
                </a:lnTo>
                <a:lnTo>
                  <a:pt x="1556" y="524"/>
                </a:lnTo>
                <a:lnTo>
                  <a:pt x="1516" y="600"/>
                </a:lnTo>
                <a:lnTo>
                  <a:pt x="1472" y="656"/>
                </a:lnTo>
                <a:lnTo>
                  <a:pt x="1440" y="704"/>
                </a:lnTo>
                <a:lnTo>
                  <a:pt x="1392" y="744"/>
                </a:lnTo>
                <a:lnTo>
                  <a:pt x="1352" y="784"/>
                </a:lnTo>
                <a:lnTo>
                  <a:pt x="1288" y="848"/>
                </a:lnTo>
                <a:lnTo>
                  <a:pt x="1216" y="904"/>
                </a:lnTo>
                <a:lnTo>
                  <a:pt x="1168" y="928"/>
                </a:lnTo>
                <a:lnTo>
                  <a:pt x="1120" y="968"/>
                </a:lnTo>
                <a:lnTo>
                  <a:pt x="1048" y="1000"/>
                </a:lnTo>
                <a:lnTo>
                  <a:pt x="992" y="1032"/>
                </a:lnTo>
                <a:lnTo>
                  <a:pt x="896" y="1064"/>
                </a:lnTo>
                <a:lnTo>
                  <a:pt x="832" y="1080"/>
                </a:lnTo>
                <a:lnTo>
                  <a:pt x="776" y="1096"/>
                </a:lnTo>
                <a:lnTo>
                  <a:pt x="720" y="1104"/>
                </a:lnTo>
                <a:lnTo>
                  <a:pt x="648" y="1112"/>
                </a:lnTo>
                <a:lnTo>
                  <a:pt x="576" y="1112"/>
                </a:lnTo>
                <a:lnTo>
                  <a:pt x="468" y="1112"/>
                </a:lnTo>
                <a:lnTo>
                  <a:pt x="376" y="1104"/>
                </a:lnTo>
                <a:lnTo>
                  <a:pt x="288" y="1084"/>
                </a:lnTo>
                <a:lnTo>
                  <a:pt x="216" y="1060"/>
                </a:lnTo>
                <a:lnTo>
                  <a:pt x="160" y="1040"/>
                </a:lnTo>
                <a:lnTo>
                  <a:pt x="96" y="1016"/>
                </a:lnTo>
                <a:lnTo>
                  <a:pt x="44" y="988"/>
                </a:lnTo>
                <a:lnTo>
                  <a:pt x="0" y="960"/>
                </a:lnTo>
                <a:lnTo>
                  <a:pt x="68" y="920"/>
                </a:lnTo>
                <a:lnTo>
                  <a:pt x="144" y="872"/>
                </a:lnTo>
                <a:lnTo>
                  <a:pt x="200" y="816"/>
                </a:lnTo>
                <a:lnTo>
                  <a:pt x="264" y="748"/>
                </a:lnTo>
                <a:lnTo>
                  <a:pt x="324" y="688"/>
                </a:lnTo>
                <a:lnTo>
                  <a:pt x="376" y="620"/>
                </a:lnTo>
                <a:lnTo>
                  <a:pt x="424" y="540"/>
                </a:lnTo>
                <a:lnTo>
                  <a:pt x="448" y="480"/>
                </a:lnTo>
                <a:lnTo>
                  <a:pt x="480" y="408"/>
                </a:lnTo>
                <a:lnTo>
                  <a:pt x="512" y="352"/>
                </a:lnTo>
                <a:lnTo>
                  <a:pt x="528" y="288"/>
                </a:lnTo>
                <a:lnTo>
                  <a:pt x="544" y="224"/>
                </a:lnTo>
                <a:lnTo>
                  <a:pt x="552" y="192"/>
                </a:lnTo>
                <a:lnTo>
                  <a:pt x="556" y="136"/>
                </a:lnTo>
                <a:lnTo>
                  <a:pt x="564" y="60"/>
                </a:lnTo>
                <a:lnTo>
                  <a:pt x="560" y="0"/>
                </a:lnTo>
                <a:close/>
              </a:path>
            </a:pathLst>
          </a:custGeom>
          <a:solidFill>
            <a:srgbClr val="57CCF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16396" name="Freeform 12"/>
          <p:cNvSpPr>
            <a:spLocks/>
          </p:cNvSpPr>
          <p:nvPr/>
        </p:nvSpPr>
        <p:spPr bwMode="auto">
          <a:xfrm>
            <a:off x="3681996" y="3640138"/>
            <a:ext cx="2667000" cy="1765300"/>
          </a:xfrm>
          <a:custGeom>
            <a:avLst/>
            <a:gdLst>
              <a:gd name="T0" fmla="*/ 2147483647 w 1680"/>
              <a:gd name="T1" fmla="*/ 0 h 1112"/>
              <a:gd name="T2" fmla="*/ 2147483647 w 1680"/>
              <a:gd name="T3" fmla="*/ 0 h 1112"/>
              <a:gd name="T4" fmla="*/ 2147483647 w 1680"/>
              <a:gd name="T5" fmla="*/ 2147483647 h 1112"/>
              <a:gd name="T6" fmla="*/ 2147483647 w 1680"/>
              <a:gd name="T7" fmla="*/ 2147483647 h 1112"/>
              <a:gd name="T8" fmla="*/ 2147483647 w 1680"/>
              <a:gd name="T9" fmla="*/ 2147483647 h 1112"/>
              <a:gd name="T10" fmla="*/ 2147483647 w 1680"/>
              <a:gd name="T11" fmla="*/ 2147483647 h 1112"/>
              <a:gd name="T12" fmla="*/ 2147483647 w 1680"/>
              <a:gd name="T13" fmla="*/ 2147483647 h 1112"/>
              <a:gd name="T14" fmla="*/ 2147483647 w 1680"/>
              <a:gd name="T15" fmla="*/ 2147483647 h 1112"/>
              <a:gd name="T16" fmla="*/ 2147483647 w 1680"/>
              <a:gd name="T17" fmla="*/ 2147483647 h 1112"/>
              <a:gd name="T18" fmla="*/ 2147483647 w 1680"/>
              <a:gd name="T19" fmla="*/ 2147483647 h 1112"/>
              <a:gd name="T20" fmla="*/ 2147483647 w 1680"/>
              <a:gd name="T21" fmla="*/ 2147483647 h 1112"/>
              <a:gd name="T22" fmla="*/ 2147483647 w 1680"/>
              <a:gd name="T23" fmla="*/ 2147483647 h 1112"/>
              <a:gd name="T24" fmla="*/ 2147483647 w 1680"/>
              <a:gd name="T25" fmla="*/ 2147483647 h 1112"/>
              <a:gd name="T26" fmla="*/ 2147483647 w 1680"/>
              <a:gd name="T27" fmla="*/ 2147483647 h 1112"/>
              <a:gd name="T28" fmla="*/ 2147483647 w 1680"/>
              <a:gd name="T29" fmla="*/ 2147483647 h 1112"/>
              <a:gd name="T30" fmla="*/ 2147483647 w 1680"/>
              <a:gd name="T31" fmla="*/ 2147483647 h 1112"/>
              <a:gd name="T32" fmla="*/ 2147483647 w 1680"/>
              <a:gd name="T33" fmla="*/ 2147483647 h 1112"/>
              <a:gd name="T34" fmla="*/ 2147483647 w 1680"/>
              <a:gd name="T35" fmla="*/ 2147483647 h 1112"/>
              <a:gd name="T36" fmla="*/ 2147483647 w 1680"/>
              <a:gd name="T37" fmla="*/ 2147483647 h 1112"/>
              <a:gd name="T38" fmla="*/ 2147483647 w 1680"/>
              <a:gd name="T39" fmla="*/ 2147483647 h 1112"/>
              <a:gd name="T40" fmla="*/ 2147483647 w 1680"/>
              <a:gd name="T41" fmla="*/ 2147483647 h 1112"/>
              <a:gd name="T42" fmla="*/ 2147483647 w 1680"/>
              <a:gd name="T43" fmla="*/ 2147483647 h 1112"/>
              <a:gd name="T44" fmla="*/ 2147483647 w 1680"/>
              <a:gd name="T45" fmla="*/ 2147483647 h 1112"/>
              <a:gd name="T46" fmla="*/ 2147483647 w 1680"/>
              <a:gd name="T47" fmla="*/ 2147483647 h 1112"/>
              <a:gd name="T48" fmla="*/ 2147483647 w 1680"/>
              <a:gd name="T49" fmla="*/ 2147483647 h 1112"/>
              <a:gd name="T50" fmla="*/ 2147483647 w 1680"/>
              <a:gd name="T51" fmla="*/ 2147483647 h 1112"/>
              <a:gd name="T52" fmla="*/ 2147483647 w 1680"/>
              <a:gd name="T53" fmla="*/ 2147483647 h 1112"/>
              <a:gd name="T54" fmla="*/ 2147483647 w 1680"/>
              <a:gd name="T55" fmla="*/ 2147483647 h 1112"/>
              <a:gd name="T56" fmla="*/ 2147483647 w 1680"/>
              <a:gd name="T57" fmla="*/ 2147483647 h 1112"/>
              <a:gd name="T58" fmla="*/ 2147483647 w 1680"/>
              <a:gd name="T59" fmla="*/ 2147483647 h 1112"/>
              <a:gd name="T60" fmla="*/ 2147483647 w 1680"/>
              <a:gd name="T61" fmla="*/ 2147483647 h 1112"/>
              <a:gd name="T62" fmla="*/ 2147483647 w 1680"/>
              <a:gd name="T63" fmla="*/ 2147483647 h 1112"/>
              <a:gd name="T64" fmla="*/ 2147483647 w 1680"/>
              <a:gd name="T65" fmla="*/ 2147483647 h 1112"/>
              <a:gd name="T66" fmla="*/ 0 w 1680"/>
              <a:gd name="T67" fmla="*/ 2147483647 h 1112"/>
              <a:gd name="T68" fmla="*/ 2147483647 w 1680"/>
              <a:gd name="T69" fmla="*/ 2147483647 h 1112"/>
              <a:gd name="T70" fmla="*/ 2147483647 w 1680"/>
              <a:gd name="T71" fmla="*/ 2147483647 h 1112"/>
              <a:gd name="T72" fmla="*/ 2147483647 w 1680"/>
              <a:gd name="T73" fmla="*/ 2147483647 h 1112"/>
              <a:gd name="T74" fmla="*/ 2147483647 w 1680"/>
              <a:gd name="T75" fmla="*/ 2147483647 h 1112"/>
              <a:gd name="T76" fmla="*/ 2147483647 w 1680"/>
              <a:gd name="T77" fmla="*/ 2147483647 h 1112"/>
              <a:gd name="T78" fmla="*/ 2147483647 w 1680"/>
              <a:gd name="T79" fmla="*/ 2147483647 h 1112"/>
              <a:gd name="T80" fmla="*/ 2147483647 w 1680"/>
              <a:gd name="T81" fmla="*/ 2147483647 h 1112"/>
              <a:gd name="T82" fmla="*/ 2147483647 w 1680"/>
              <a:gd name="T83" fmla="*/ 2147483647 h 1112"/>
              <a:gd name="T84" fmla="*/ 2147483647 w 1680"/>
              <a:gd name="T85" fmla="*/ 2147483647 h 1112"/>
              <a:gd name="T86" fmla="*/ 2147483647 w 1680"/>
              <a:gd name="T87" fmla="*/ 2147483647 h 1112"/>
              <a:gd name="T88" fmla="*/ 2147483647 w 1680"/>
              <a:gd name="T89" fmla="*/ 2147483647 h 1112"/>
              <a:gd name="T90" fmla="*/ 2147483647 w 1680"/>
              <a:gd name="T91" fmla="*/ 2147483647 h 1112"/>
              <a:gd name="T92" fmla="*/ 2147483647 w 1680"/>
              <a:gd name="T93" fmla="*/ 2147483647 h 1112"/>
              <a:gd name="T94" fmla="*/ 2147483647 w 1680"/>
              <a:gd name="T95" fmla="*/ 2147483647 h 1112"/>
              <a:gd name="T96" fmla="*/ 2147483647 w 1680"/>
              <a:gd name="T97" fmla="*/ 2147483647 h 1112"/>
              <a:gd name="T98" fmla="*/ 2147483647 w 1680"/>
              <a:gd name="T99" fmla="*/ 0 h 111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680"/>
              <a:gd name="T151" fmla="*/ 0 h 1112"/>
              <a:gd name="T152" fmla="*/ 1680 w 1680"/>
              <a:gd name="T153" fmla="*/ 1112 h 111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680" h="1112">
                <a:moveTo>
                  <a:pt x="560" y="0"/>
                </a:moveTo>
                <a:lnTo>
                  <a:pt x="1680" y="0"/>
                </a:lnTo>
                <a:lnTo>
                  <a:pt x="1680" y="72"/>
                </a:lnTo>
                <a:lnTo>
                  <a:pt x="1672" y="184"/>
                </a:lnTo>
                <a:lnTo>
                  <a:pt x="1664" y="244"/>
                </a:lnTo>
                <a:lnTo>
                  <a:pt x="1652" y="316"/>
                </a:lnTo>
                <a:lnTo>
                  <a:pt x="1632" y="376"/>
                </a:lnTo>
                <a:lnTo>
                  <a:pt x="1600" y="456"/>
                </a:lnTo>
                <a:lnTo>
                  <a:pt x="1556" y="524"/>
                </a:lnTo>
                <a:lnTo>
                  <a:pt x="1516" y="600"/>
                </a:lnTo>
                <a:lnTo>
                  <a:pt x="1472" y="656"/>
                </a:lnTo>
                <a:lnTo>
                  <a:pt x="1440" y="704"/>
                </a:lnTo>
                <a:lnTo>
                  <a:pt x="1392" y="744"/>
                </a:lnTo>
                <a:lnTo>
                  <a:pt x="1352" y="784"/>
                </a:lnTo>
                <a:lnTo>
                  <a:pt x="1288" y="848"/>
                </a:lnTo>
                <a:lnTo>
                  <a:pt x="1216" y="904"/>
                </a:lnTo>
                <a:lnTo>
                  <a:pt x="1168" y="928"/>
                </a:lnTo>
                <a:lnTo>
                  <a:pt x="1120" y="968"/>
                </a:lnTo>
                <a:lnTo>
                  <a:pt x="1048" y="1000"/>
                </a:lnTo>
                <a:lnTo>
                  <a:pt x="992" y="1032"/>
                </a:lnTo>
                <a:lnTo>
                  <a:pt x="896" y="1064"/>
                </a:lnTo>
                <a:lnTo>
                  <a:pt x="832" y="1080"/>
                </a:lnTo>
                <a:lnTo>
                  <a:pt x="776" y="1096"/>
                </a:lnTo>
                <a:lnTo>
                  <a:pt x="720" y="1104"/>
                </a:lnTo>
                <a:lnTo>
                  <a:pt x="648" y="1112"/>
                </a:lnTo>
                <a:lnTo>
                  <a:pt x="576" y="1112"/>
                </a:lnTo>
                <a:lnTo>
                  <a:pt x="468" y="1112"/>
                </a:lnTo>
                <a:lnTo>
                  <a:pt x="376" y="1104"/>
                </a:lnTo>
                <a:lnTo>
                  <a:pt x="288" y="1084"/>
                </a:lnTo>
                <a:lnTo>
                  <a:pt x="216" y="1060"/>
                </a:lnTo>
                <a:lnTo>
                  <a:pt x="160" y="1040"/>
                </a:lnTo>
                <a:lnTo>
                  <a:pt x="96" y="1016"/>
                </a:lnTo>
                <a:lnTo>
                  <a:pt x="44" y="988"/>
                </a:lnTo>
                <a:lnTo>
                  <a:pt x="0" y="960"/>
                </a:lnTo>
                <a:lnTo>
                  <a:pt x="68" y="920"/>
                </a:lnTo>
                <a:lnTo>
                  <a:pt x="144" y="872"/>
                </a:lnTo>
                <a:lnTo>
                  <a:pt x="200" y="816"/>
                </a:lnTo>
                <a:lnTo>
                  <a:pt x="264" y="748"/>
                </a:lnTo>
                <a:lnTo>
                  <a:pt x="324" y="688"/>
                </a:lnTo>
                <a:lnTo>
                  <a:pt x="376" y="620"/>
                </a:lnTo>
                <a:lnTo>
                  <a:pt x="424" y="540"/>
                </a:lnTo>
                <a:lnTo>
                  <a:pt x="448" y="480"/>
                </a:lnTo>
                <a:lnTo>
                  <a:pt x="480" y="408"/>
                </a:lnTo>
                <a:lnTo>
                  <a:pt x="512" y="352"/>
                </a:lnTo>
                <a:lnTo>
                  <a:pt x="528" y="288"/>
                </a:lnTo>
                <a:lnTo>
                  <a:pt x="544" y="224"/>
                </a:lnTo>
                <a:lnTo>
                  <a:pt x="552" y="192"/>
                </a:lnTo>
                <a:lnTo>
                  <a:pt x="556" y="136"/>
                </a:lnTo>
                <a:lnTo>
                  <a:pt x="564" y="60"/>
                </a:lnTo>
                <a:lnTo>
                  <a:pt x="560" y="0"/>
                </a:lnTo>
                <a:close/>
              </a:path>
            </a:pathLst>
          </a:custGeom>
          <a:noFill/>
          <a:ln w="28575" cap="rnd">
            <a:solidFill>
              <a:srgbClr val="39536B"/>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397" name="Line 13"/>
          <p:cNvSpPr>
            <a:spLocks noChangeShapeType="1"/>
          </p:cNvSpPr>
          <p:nvPr/>
        </p:nvSpPr>
        <p:spPr bwMode="auto">
          <a:xfrm>
            <a:off x="2791409" y="3640138"/>
            <a:ext cx="3544887" cy="0"/>
          </a:xfrm>
          <a:prstGeom prst="line">
            <a:avLst/>
          </a:prstGeom>
          <a:noFill/>
          <a:ln w="28575">
            <a:solidFill>
              <a:srgbClr val="9C2108"/>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6398" name="Rectangle 14"/>
          <p:cNvSpPr>
            <a:spLocks noChangeArrowheads="1"/>
          </p:cNvSpPr>
          <p:nvPr/>
        </p:nvSpPr>
        <p:spPr bwMode="auto">
          <a:xfrm>
            <a:off x="1288046" y="3494088"/>
            <a:ext cx="1206500"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1800" b="1">
                <a:solidFill>
                  <a:srgbClr val="39536B"/>
                </a:solidFill>
                <a:cs typeface="ＭＳ Ｐゴシック" charset="0"/>
              </a:rPr>
              <a:t>Deleted [D]</a:t>
            </a:r>
            <a:endParaRPr lang="en-US">
              <a:cs typeface="ＭＳ Ｐゴシック" charset="0"/>
            </a:endParaRPr>
          </a:p>
        </p:txBody>
      </p:sp>
      <p:sp>
        <p:nvSpPr>
          <p:cNvPr id="16399" name="Rectangle 15"/>
          <p:cNvSpPr>
            <a:spLocks noChangeArrowheads="1"/>
          </p:cNvSpPr>
          <p:nvPr/>
        </p:nvSpPr>
        <p:spPr bwMode="auto">
          <a:xfrm>
            <a:off x="5104396" y="3209925"/>
            <a:ext cx="711200" cy="274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1800" b="1">
                <a:solidFill>
                  <a:srgbClr val="000000"/>
                </a:solidFill>
                <a:cs typeface="ＭＳ Ｐゴシック" charset="0"/>
              </a:rPr>
              <a:t>Added</a:t>
            </a:r>
            <a:endParaRPr lang="en-US">
              <a:cs typeface="ＭＳ Ｐゴシック" charset="0"/>
            </a:endParaRPr>
          </a:p>
        </p:txBody>
      </p:sp>
      <p:sp>
        <p:nvSpPr>
          <p:cNvPr id="16400" name="Freeform 16"/>
          <p:cNvSpPr>
            <a:spLocks/>
          </p:cNvSpPr>
          <p:nvPr/>
        </p:nvSpPr>
        <p:spPr bwMode="auto">
          <a:xfrm>
            <a:off x="2792996" y="3673475"/>
            <a:ext cx="1779588" cy="1536700"/>
          </a:xfrm>
          <a:custGeom>
            <a:avLst/>
            <a:gdLst>
              <a:gd name="T0" fmla="*/ 0 w 1121"/>
              <a:gd name="T1" fmla="*/ 0 h 968"/>
              <a:gd name="T2" fmla="*/ 2147483647 w 1121"/>
              <a:gd name="T3" fmla="*/ 0 h 968"/>
              <a:gd name="T4" fmla="*/ 2147483647 w 1121"/>
              <a:gd name="T5" fmla="*/ 2147483647 h 968"/>
              <a:gd name="T6" fmla="*/ 2147483647 w 1121"/>
              <a:gd name="T7" fmla="*/ 2147483647 h 968"/>
              <a:gd name="T8" fmla="*/ 2147483647 w 1121"/>
              <a:gd name="T9" fmla="*/ 2147483647 h 968"/>
              <a:gd name="T10" fmla="*/ 2147483647 w 1121"/>
              <a:gd name="T11" fmla="*/ 2147483647 h 968"/>
              <a:gd name="T12" fmla="*/ 2147483647 w 1121"/>
              <a:gd name="T13" fmla="*/ 2147483647 h 968"/>
              <a:gd name="T14" fmla="*/ 2147483647 w 1121"/>
              <a:gd name="T15" fmla="*/ 2147483647 h 968"/>
              <a:gd name="T16" fmla="*/ 2147483647 w 1121"/>
              <a:gd name="T17" fmla="*/ 2147483647 h 968"/>
              <a:gd name="T18" fmla="*/ 2147483647 w 1121"/>
              <a:gd name="T19" fmla="*/ 2147483647 h 968"/>
              <a:gd name="T20" fmla="*/ 2147483647 w 1121"/>
              <a:gd name="T21" fmla="*/ 2147483647 h 968"/>
              <a:gd name="T22" fmla="*/ 2147483647 w 1121"/>
              <a:gd name="T23" fmla="*/ 2147483647 h 968"/>
              <a:gd name="T24" fmla="*/ 2147483647 w 1121"/>
              <a:gd name="T25" fmla="*/ 2147483647 h 968"/>
              <a:gd name="T26" fmla="*/ 2147483647 w 1121"/>
              <a:gd name="T27" fmla="*/ 2147483647 h 968"/>
              <a:gd name="T28" fmla="*/ 2147483647 w 1121"/>
              <a:gd name="T29" fmla="*/ 2147483647 h 968"/>
              <a:gd name="T30" fmla="*/ 2147483647 w 1121"/>
              <a:gd name="T31" fmla="*/ 2147483647 h 968"/>
              <a:gd name="T32" fmla="*/ 2147483647 w 1121"/>
              <a:gd name="T33" fmla="*/ 2147483647 h 968"/>
              <a:gd name="T34" fmla="*/ 2147483647 w 1121"/>
              <a:gd name="T35" fmla="*/ 2147483647 h 968"/>
              <a:gd name="T36" fmla="*/ 2147483647 w 1121"/>
              <a:gd name="T37" fmla="*/ 2147483647 h 968"/>
              <a:gd name="T38" fmla="*/ 2147483647 w 1121"/>
              <a:gd name="T39" fmla="*/ 2147483647 h 968"/>
              <a:gd name="T40" fmla="*/ 2147483647 w 1121"/>
              <a:gd name="T41" fmla="*/ 2147483647 h 968"/>
              <a:gd name="T42" fmla="*/ 2147483647 w 1121"/>
              <a:gd name="T43" fmla="*/ 2147483647 h 968"/>
              <a:gd name="T44" fmla="*/ 2147483647 w 1121"/>
              <a:gd name="T45" fmla="*/ 2147483647 h 968"/>
              <a:gd name="T46" fmla="*/ 2147483647 w 1121"/>
              <a:gd name="T47" fmla="*/ 2147483647 h 968"/>
              <a:gd name="T48" fmla="*/ 2147483647 w 1121"/>
              <a:gd name="T49" fmla="*/ 2147483647 h 968"/>
              <a:gd name="T50" fmla="*/ 0 w 1121"/>
              <a:gd name="T51" fmla="*/ 0 h 96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21"/>
              <a:gd name="T79" fmla="*/ 0 h 968"/>
              <a:gd name="T80" fmla="*/ 1121 w 1121"/>
              <a:gd name="T81" fmla="*/ 968 h 96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21" h="968">
                <a:moveTo>
                  <a:pt x="0" y="0"/>
                </a:moveTo>
                <a:lnTo>
                  <a:pt x="1121" y="0"/>
                </a:lnTo>
                <a:lnTo>
                  <a:pt x="1113" y="112"/>
                </a:lnTo>
                <a:lnTo>
                  <a:pt x="1105" y="244"/>
                </a:lnTo>
                <a:lnTo>
                  <a:pt x="1065" y="408"/>
                </a:lnTo>
                <a:lnTo>
                  <a:pt x="985" y="552"/>
                </a:lnTo>
                <a:lnTo>
                  <a:pt x="909" y="676"/>
                </a:lnTo>
                <a:lnTo>
                  <a:pt x="849" y="740"/>
                </a:lnTo>
                <a:lnTo>
                  <a:pt x="785" y="804"/>
                </a:lnTo>
                <a:lnTo>
                  <a:pt x="729" y="852"/>
                </a:lnTo>
                <a:lnTo>
                  <a:pt x="669" y="900"/>
                </a:lnTo>
                <a:lnTo>
                  <a:pt x="617" y="932"/>
                </a:lnTo>
                <a:lnTo>
                  <a:pt x="561" y="968"/>
                </a:lnTo>
                <a:lnTo>
                  <a:pt x="465" y="904"/>
                </a:lnTo>
                <a:lnTo>
                  <a:pt x="385" y="852"/>
                </a:lnTo>
                <a:lnTo>
                  <a:pt x="329" y="792"/>
                </a:lnTo>
                <a:lnTo>
                  <a:pt x="257" y="732"/>
                </a:lnTo>
                <a:lnTo>
                  <a:pt x="192" y="644"/>
                </a:lnTo>
                <a:lnTo>
                  <a:pt x="137" y="540"/>
                </a:lnTo>
                <a:lnTo>
                  <a:pt x="84" y="444"/>
                </a:lnTo>
                <a:lnTo>
                  <a:pt x="53" y="352"/>
                </a:lnTo>
                <a:lnTo>
                  <a:pt x="33" y="264"/>
                </a:lnTo>
                <a:lnTo>
                  <a:pt x="17" y="204"/>
                </a:lnTo>
                <a:lnTo>
                  <a:pt x="9" y="128"/>
                </a:lnTo>
                <a:lnTo>
                  <a:pt x="9" y="56"/>
                </a:lnTo>
                <a:lnTo>
                  <a:pt x="0" y="0"/>
                </a:lnTo>
                <a:close/>
              </a:path>
            </a:pathLst>
          </a:custGeom>
          <a:solidFill>
            <a:srgbClr val="39536B"/>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16401" name="Freeform 17"/>
          <p:cNvSpPr>
            <a:spLocks/>
          </p:cNvSpPr>
          <p:nvPr/>
        </p:nvSpPr>
        <p:spPr bwMode="auto">
          <a:xfrm>
            <a:off x="2792996" y="3673475"/>
            <a:ext cx="1779588" cy="1536700"/>
          </a:xfrm>
          <a:custGeom>
            <a:avLst/>
            <a:gdLst>
              <a:gd name="T0" fmla="*/ 0 w 1121"/>
              <a:gd name="T1" fmla="*/ 0 h 968"/>
              <a:gd name="T2" fmla="*/ 2147483647 w 1121"/>
              <a:gd name="T3" fmla="*/ 0 h 968"/>
              <a:gd name="T4" fmla="*/ 2147483647 w 1121"/>
              <a:gd name="T5" fmla="*/ 2147483647 h 968"/>
              <a:gd name="T6" fmla="*/ 2147483647 w 1121"/>
              <a:gd name="T7" fmla="*/ 2147483647 h 968"/>
              <a:gd name="T8" fmla="*/ 2147483647 w 1121"/>
              <a:gd name="T9" fmla="*/ 2147483647 h 968"/>
              <a:gd name="T10" fmla="*/ 2147483647 w 1121"/>
              <a:gd name="T11" fmla="*/ 2147483647 h 968"/>
              <a:gd name="T12" fmla="*/ 2147483647 w 1121"/>
              <a:gd name="T13" fmla="*/ 2147483647 h 968"/>
              <a:gd name="T14" fmla="*/ 2147483647 w 1121"/>
              <a:gd name="T15" fmla="*/ 2147483647 h 968"/>
              <a:gd name="T16" fmla="*/ 2147483647 w 1121"/>
              <a:gd name="T17" fmla="*/ 2147483647 h 968"/>
              <a:gd name="T18" fmla="*/ 2147483647 w 1121"/>
              <a:gd name="T19" fmla="*/ 2147483647 h 968"/>
              <a:gd name="T20" fmla="*/ 2147483647 w 1121"/>
              <a:gd name="T21" fmla="*/ 2147483647 h 968"/>
              <a:gd name="T22" fmla="*/ 2147483647 w 1121"/>
              <a:gd name="T23" fmla="*/ 2147483647 h 968"/>
              <a:gd name="T24" fmla="*/ 2147483647 w 1121"/>
              <a:gd name="T25" fmla="*/ 2147483647 h 968"/>
              <a:gd name="T26" fmla="*/ 2147483647 w 1121"/>
              <a:gd name="T27" fmla="*/ 2147483647 h 968"/>
              <a:gd name="T28" fmla="*/ 2147483647 w 1121"/>
              <a:gd name="T29" fmla="*/ 2147483647 h 968"/>
              <a:gd name="T30" fmla="*/ 2147483647 w 1121"/>
              <a:gd name="T31" fmla="*/ 2147483647 h 968"/>
              <a:gd name="T32" fmla="*/ 2147483647 w 1121"/>
              <a:gd name="T33" fmla="*/ 2147483647 h 968"/>
              <a:gd name="T34" fmla="*/ 2147483647 w 1121"/>
              <a:gd name="T35" fmla="*/ 2147483647 h 968"/>
              <a:gd name="T36" fmla="*/ 2147483647 w 1121"/>
              <a:gd name="T37" fmla="*/ 2147483647 h 968"/>
              <a:gd name="T38" fmla="*/ 2147483647 w 1121"/>
              <a:gd name="T39" fmla="*/ 2147483647 h 968"/>
              <a:gd name="T40" fmla="*/ 2147483647 w 1121"/>
              <a:gd name="T41" fmla="*/ 2147483647 h 968"/>
              <a:gd name="T42" fmla="*/ 2147483647 w 1121"/>
              <a:gd name="T43" fmla="*/ 2147483647 h 968"/>
              <a:gd name="T44" fmla="*/ 2147483647 w 1121"/>
              <a:gd name="T45" fmla="*/ 2147483647 h 968"/>
              <a:gd name="T46" fmla="*/ 2147483647 w 1121"/>
              <a:gd name="T47" fmla="*/ 2147483647 h 968"/>
              <a:gd name="T48" fmla="*/ 2147483647 w 1121"/>
              <a:gd name="T49" fmla="*/ 2147483647 h 968"/>
              <a:gd name="T50" fmla="*/ 0 w 1121"/>
              <a:gd name="T51" fmla="*/ 0 h 96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21"/>
              <a:gd name="T79" fmla="*/ 0 h 968"/>
              <a:gd name="T80" fmla="*/ 1121 w 1121"/>
              <a:gd name="T81" fmla="*/ 968 h 96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21" h="968">
                <a:moveTo>
                  <a:pt x="0" y="0"/>
                </a:moveTo>
                <a:lnTo>
                  <a:pt x="1121" y="0"/>
                </a:lnTo>
                <a:lnTo>
                  <a:pt x="1113" y="112"/>
                </a:lnTo>
                <a:lnTo>
                  <a:pt x="1105" y="244"/>
                </a:lnTo>
                <a:lnTo>
                  <a:pt x="1065" y="408"/>
                </a:lnTo>
                <a:lnTo>
                  <a:pt x="985" y="552"/>
                </a:lnTo>
                <a:lnTo>
                  <a:pt x="909" y="676"/>
                </a:lnTo>
                <a:lnTo>
                  <a:pt x="849" y="740"/>
                </a:lnTo>
                <a:lnTo>
                  <a:pt x="785" y="804"/>
                </a:lnTo>
                <a:lnTo>
                  <a:pt x="729" y="852"/>
                </a:lnTo>
                <a:lnTo>
                  <a:pt x="669" y="900"/>
                </a:lnTo>
                <a:lnTo>
                  <a:pt x="617" y="932"/>
                </a:lnTo>
                <a:lnTo>
                  <a:pt x="561" y="968"/>
                </a:lnTo>
                <a:lnTo>
                  <a:pt x="465" y="904"/>
                </a:lnTo>
                <a:lnTo>
                  <a:pt x="385" y="852"/>
                </a:lnTo>
                <a:lnTo>
                  <a:pt x="329" y="792"/>
                </a:lnTo>
                <a:lnTo>
                  <a:pt x="257" y="732"/>
                </a:lnTo>
                <a:lnTo>
                  <a:pt x="192" y="644"/>
                </a:lnTo>
                <a:lnTo>
                  <a:pt x="137" y="540"/>
                </a:lnTo>
                <a:lnTo>
                  <a:pt x="84" y="444"/>
                </a:lnTo>
                <a:lnTo>
                  <a:pt x="53" y="352"/>
                </a:lnTo>
                <a:lnTo>
                  <a:pt x="33" y="264"/>
                </a:lnTo>
                <a:lnTo>
                  <a:pt x="17" y="204"/>
                </a:lnTo>
                <a:lnTo>
                  <a:pt x="9" y="128"/>
                </a:lnTo>
                <a:lnTo>
                  <a:pt x="9" y="56"/>
                </a:lnTo>
                <a:lnTo>
                  <a:pt x="0" y="0"/>
                </a:lnTo>
                <a:close/>
              </a:path>
            </a:pathLst>
          </a:custGeom>
          <a:noFill/>
          <a:ln w="28575" cap="rnd">
            <a:solidFill>
              <a:srgbClr val="39536B"/>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402" name="Rectangle 18"/>
          <p:cNvSpPr>
            <a:spLocks noChangeArrowheads="1"/>
          </p:cNvSpPr>
          <p:nvPr/>
        </p:nvSpPr>
        <p:spPr bwMode="auto">
          <a:xfrm>
            <a:off x="3151771" y="4040188"/>
            <a:ext cx="1193800"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1800" b="1">
                <a:solidFill>
                  <a:srgbClr val="000000"/>
                </a:solidFill>
                <a:cs typeface="ＭＳ Ｐゴシック" charset="0"/>
              </a:rPr>
              <a:t>Untouched</a:t>
            </a:r>
            <a:endParaRPr lang="en-US">
              <a:cs typeface="ＭＳ Ｐゴシック" charset="0"/>
            </a:endParaRPr>
          </a:p>
        </p:txBody>
      </p:sp>
      <p:sp>
        <p:nvSpPr>
          <p:cNvPr id="16403" name="Oval 19"/>
          <p:cNvSpPr>
            <a:spLocks noChangeArrowheads="1"/>
          </p:cNvSpPr>
          <p:nvPr/>
        </p:nvSpPr>
        <p:spPr bwMode="auto">
          <a:xfrm>
            <a:off x="4502734" y="2055813"/>
            <a:ext cx="1223962" cy="1028700"/>
          </a:xfrm>
          <a:prstGeom prst="ellipse">
            <a:avLst/>
          </a:prstGeom>
          <a:solidFill>
            <a:srgbClr val="FFFF99"/>
          </a:solidFill>
          <a:ln w="0">
            <a:solidFill>
              <a:srgbClr val="000000"/>
            </a:solidFill>
            <a:round/>
            <a:headEnd/>
            <a:tailEnd/>
          </a:ln>
        </p:spPr>
        <p:txBody>
          <a:bodyPr/>
          <a:lstStyle/>
          <a:p>
            <a:pPr algn="ctr">
              <a:spcBef>
                <a:spcPct val="30000"/>
              </a:spcBef>
            </a:pPr>
            <a:endParaRPr lang="en-US">
              <a:cs typeface="ＭＳ Ｐゴシック" charset="0"/>
            </a:endParaRPr>
          </a:p>
        </p:txBody>
      </p:sp>
      <p:sp>
        <p:nvSpPr>
          <p:cNvPr id="16404" name="Oval 20"/>
          <p:cNvSpPr>
            <a:spLocks noChangeArrowheads="1"/>
          </p:cNvSpPr>
          <p:nvPr/>
        </p:nvSpPr>
        <p:spPr bwMode="auto">
          <a:xfrm>
            <a:off x="4502734" y="2055813"/>
            <a:ext cx="1223962" cy="1028700"/>
          </a:xfrm>
          <a:prstGeom prst="ellipse">
            <a:avLst/>
          </a:prstGeom>
          <a:noFill/>
          <a:ln w="12700" cap="rnd">
            <a:solidFill>
              <a:srgbClr val="39536B"/>
            </a:solidFill>
            <a:round/>
            <a:headEnd/>
            <a:tailEnd/>
          </a:ln>
          <a:extLst>
            <a:ext uri="{909E8E84-426E-40dd-AFC4-6F175D3DCCD1}">
              <a14:hiddenFill xmlns="" xmlns:a14="http://schemas.microsoft.com/office/drawing/2010/main">
                <a:solidFill>
                  <a:srgbClr val="FFFFFF"/>
                </a:solidFill>
              </a14:hiddenFill>
            </a:ext>
          </a:extLst>
        </p:spPr>
        <p:txBody>
          <a:bodyPr/>
          <a:lstStyle/>
          <a:p>
            <a:pPr algn="ctr">
              <a:spcBef>
                <a:spcPct val="30000"/>
              </a:spcBef>
            </a:pPr>
            <a:endParaRPr lang="en-US">
              <a:cs typeface="ＭＳ Ｐゴシック" charset="0"/>
            </a:endParaRPr>
          </a:p>
        </p:txBody>
      </p:sp>
      <p:sp>
        <p:nvSpPr>
          <p:cNvPr id="16405" name="Rectangle 21"/>
          <p:cNvSpPr>
            <a:spLocks noChangeArrowheads="1"/>
          </p:cNvSpPr>
          <p:nvPr/>
        </p:nvSpPr>
        <p:spPr bwMode="auto">
          <a:xfrm>
            <a:off x="4956759" y="2228850"/>
            <a:ext cx="533400" cy="274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1800" b="1">
                <a:solidFill>
                  <a:srgbClr val="000000"/>
                </a:solidFill>
                <a:cs typeface="ＭＳ Ｐゴシック" charset="0"/>
              </a:rPr>
              <a:t>New </a:t>
            </a:r>
            <a:endParaRPr lang="en-US">
              <a:cs typeface="ＭＳ Ｐゴシック" charset="0"/>
            </a:endParaRPr>
          </a:p>
        </p:txBody>
      </p:sp>
      <p:sp>
        <p:nvSpPr>
          <p:cNvPr id="16406" name="Rectangle 22"/>
          <p:cNvSpPr>
            <a:spLocks noChangeArrowheads="1"/>
          </p:cNvSpPr>
          <p:nvPr/>
        </p:nvSpPr>
        <p:spPr bwMode="auto">
          <a:xfrm>
            <a:off x="4680534" y="2501900"/>
            <a:ext cx="1016000" cy="274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1800" b="1">
                <a:solidFill>
                  <a:srgbClr val="000000"/>
                </a:solidFill>
                <a:cs typeface="ＭＳ Ｐゴシック" charset="0"/>
              </a:rPr>
              <a:t>Reusable</a:t>
            </a:r>
            <a:endParaRPr lang="en-US">
              <a:cs typeface="ＭＳ Ｐゴシック" charset="0"/>
            </a:endParaRPr>
          </a:p>
        </p:txBody>
      </p:sp>
      <p:sp>
        <p:nvSpPr>
          <p:cNvPr id="16407" name="Oval 23"/>
          <p:cNvSpPr>
            <a:spLocks noChangeArrowheads="1"/>
          </p:cNvSpPr>
          <p:nvPr/>
        </p:nvSpPr>
        <p:spPr bwMode="auto">
          <a:xfrm>
            <a:off x="4502734" y="2055813"/>
            <a:ext cx="1223962" cy="1028700"/>
          </a:xfrm>
          <a:prstGeom prst="ellipse">
            <a:avLst/>
          </a:prstGeom>
          <a:solidFill>
            <a:srgbClr val="FFFF99"/>
          </a:solidFill>
          <a:ln w="0">
            <a:solidFill>
              <a:srgbClr val="000000"/>
            </a:solidFill>
            <a:round/>
            <a:headEnd/>
            <a:tailEnd/>
          </a:ln>
        </p:spPr>
        <p:txBody>
          <a:bodyPr/>
          <a:lstStyle/>
          <a:p>
            <a:pPr algn="ctr">
              <a:spcBef>
                <a:spcPct val="30000"/>
              </a:spcBef>
            </a:pPr>
            <a:endParaRPr lang="en-US">
              <a:cs typeface="ＭＳ Ｐゴシック" charset="0"/>
            </a:endParaRPr>
          </a:p>
        </p:txBody>
      </p:sp>
      <p:sp>
        <p:nvSpPr>
          <p:cNvPr id="16408" name="Oval 24"/>
          <p:cNvSpPr>
            <a:spLocks noChangeArrowheads="1"/>
          </p:cNvSpPr>
          <p:nvPr/>
        </p:nvSpPr>
        <p:spPr bwMode="auto">
          <a:xfrm>
            <a:off x="4502734" y="2055813"/>
            <a:ext cx="1223962" cy="1028700"/>
          </a:xfrm>
          <a:prstGeom prst="ellipse">
            <a:avLst/>
          </a:prstGeom>
          <a:noFill/>
          <a:ln w="12700" cap="rnd">
            <a:solidFill>
              <a:srgbClr val="39536B"/>
            </a:solidFill>
            <a:round/>
            <a:headEnd/>
            <a:tailEnd/>
          </a:ln>
          <a:extLst>
            <a:ext uri="{909E8E84-426E-40dd-AFC4-6F175D3DCCD1}">
              <a14:hiddenFill xmlns="" xmlns:a14="http://schemas.microsoft.com/office/drawing/2010/main">
                <a:solidFill>
                  <a:srgbClr val="FFFFFF"/>
                </a:solidFill>
              </a14:hiddenFill>
            </a:ext>
          </a:extLst>
        </p:spPr>
        <p:txBody>
          <a:bodyPr/>
          <a:lstStyle/>
          <a:p>
            <a:pPr algn="ctr">
              <a:spcBef>
                <a:spcPct val="30000"/>
              </a:spcBef>
            </a:pPr>
            <a:endParaRPr lang="en-US">
              <a:cs typeface="ＭＳ Ｐゴシック" charset="0"/>
            </a:endParaRPr>
          </a:p>
        </p:txBody>
      </p:sp>
      <p:sp>
        <p:nvSpPr>
          <p:cNvPr id="16409" name="Rectangle 25"/>
          <p:cNvSpPr>
            <a:spLocks noChangeArrowheads="1"/>
          </p:cNvSpPr>
          <p:nvPr/>
        </p:nvSpPr>
        <p:spPr bwMode="auto">
          <a:xfrm>
            <a:off x="4615446" y="2197100"/>
            <a:ext cx="1016000" cy="742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lnSpc>
                <a:spcPct val="90000"/>
              </a:lnSpc>
              <a:tabLst>
                <a:tab pos="292100" algn="l"/>
                <a:tab pos="571500" algn="l"/>
              </a:tabLst>
            </a:pPr>
            <a:r>
              <a:rPr lang="en-US" sz="1800" b="1">
                <a:solidFill>
                  <a:srgbClr val="000000"/>
                </a:solidFill>
                <a:cs typeface="ＭＳ Ｐゴシック" charset="0"/>
              </a:rPr>
              <a:t>New</a:t>
            </a:r>
          </a:p>
          <a:p>
            <a:pPr algn="ctr">
              <a:lnSpc>
                <a:spcPct val="90000"/>
              </a:lnSpc>
              <a:tabLst>
                <a:tab pos="292100" algn="l"/>
                <a:tab pos="571500" algn="l"/>
              </a:tabLst>
            </a:pPr>
            <a:r>
              <a:rPr lang="en-US" sz="1800" b="1">
                <a:solidFill>
                  <a:srgbClr val="000000"/>
                </a:solidFill>
                <a:cs typeface="ＭＳ Ｐゴシック" charset="0"/>
              </a:rPr>
              <a:t>Reusable</a:t>
            </a:r>
          </a:p>
          <a:p>
            <a:pPr algn="ctr">
              <a:lnSpc>
                <a:spcPct val="90000"/>
              </a:lnSpc>
              <a:tabLst>
                <a:tab pos="292100" algn="l"/>
                <a:tab pos="571500" algn="l"/>
              </a:tabLst>
            </a:pPr>
            <a:r>
              <a:rPr lang="en-US" sz="1800" b="1">
                <a:solidFill>
                  <a:srgbClr val="000000"/>
                </a:solidFill>
                <a:cs typeface="ＭＳ Ｐゴシック" charset="0"/>
              </a:rPr>
              <a:t>[NR]</a:t>
            </a:r>
            <a:endParaRPr lang="en-US">
              <a:cs typeface="ＭＳ Ｐゴシック" charset="0"/>
            </a:endParaRPr>
          </a:p>
        </p:txBody>
      </p:sp>
      <p:sp>
        <p:nvSpPr>
          <p:cNvPr id="16410" name="Rectangle 26"/>
          <p:cNvSpPr>
            <a:spLocks noChangeArrowheads="1"/>
          </p:cNvSpPr>
          <p:nvPr/>
        </p:nvSpPr>
        <p:spPr bwMode="auto">
          <a:xfrm>
            <a:off x="4802771" y="4040188"/>
            <a:ext cx="1206500"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1800" b="1">
                <a:solidFill>
                  <a:srgbClr val="000000"/>
                </a:solidFill>
                <a:cs typeface="ＭＳ Ｐゴシック" charset="0"/>
              </a:rPr>
              <a:t>Reused [R]</a:t>
            </a:r>
            <a:endParaRPr lang="en-US">
              <a:cs typeface="ＭＳ Ｐゴシック" charset="0"/>
            </a:endParaRPr>
          </a:p>
        </p:txBody>
      </p:sp>
      <p:sp>
        <p:nvSpPr>
          <p:cNvPr id="16411" name="Freeform 27"/>
          <p:cNvSpPr>
            <a:spLocks/>
          </p:cNvSpPr>
          <p:nvPr/>
        </p:nvSpPr>
        <p:spPr bwMode="auto">
          <a:xfrm rot="10800000">
            <a:off x="2805696" y="2120900"/>
            <a:ext cx="1779588" cy="1536700"/>
          </a:xfrm>
          <a:custGeom>
            <a:avLst/>
            <a:gdLst>
              <a:gd name="T0" fmla="*/ 0 w 1121"/>
              <a:gd name="T1" fmla="*/ 0 h 968"/>
              <a:gd name="T2" fmla="*/ 2147483647 w 1121"/>
              <a:gd name="T3" fmla="*/ 0 h 968"/>
              <a:gd name="T4" fmla="*/ 2147483647 w 1121"/>
              <a:gd name="T5" fmla="*/ 2147483647 h 968"/>
              <a:gd name="T6" fmla="*/ 2147483647 w 1121"/>
              <a:gd name="T7" fmla="*/ 2147483647 h 968"/>
              <a:gd name="T8" fmla="*/ 2147483647 w 1121"/>
              <a:gd name="T9" fmla="*/ 2147483647 h 968"/>
              <a:gd name="T10" fmla="*/ 2147483647 w 1121"/>
              <a:gd name="T11" fmla="*/ 2147483647 h 968"/>
              <a:gd name="T12" fmla="*/ 2147483647 w 1121"/>
              <a:gd name="T13" fmla="*/ 2147483647 h 968"/>
              <a:gd name="T14" fmla="*/ 2147483647 w 1121"/>
              <a:gd name="T15" fmla="*/ 2147483647 h 968"/>
              <a:gd name="T16" fmla="*/ 2147483647 w 1121"/>
              <a:gd name="T17" fmla="*/ 2147483647 h 968"/>
              <a:gd name="T18" fmla="*/ 2147483647 w 1121"/>
              <a:gd name="T19" fmla="*/ 2147483647 h 968"/>
              <a:gd name="T20" fmla="*/ 2147483647 w 1121"/>
              <a:gd name="T21" fmla="*/ 2147483647 h 968"/>
              <a:gd name="T22" fmla="*/ 2147483647 w 1121"/>
              <a:gd name="T23" fmla="*/ 2147483647 h 968"/>
              <a:gd name="T24" fmla="*/ 2147483647 w 1121"/>
              <a:gd name="T25" fmla="*/ 2147483647 h 968"/>
              <a:gd name="T26" fmla="*/ 2147483647 w 1121"/>
              <a:gd name="T27" fmla="*/ 2147483647 h 968"/>
              <a:gd name="T28" fmla="*/ 2147483647 w 1121"/>
              <a:gd name="T29" fmla="*/ 2147483647 h 968"/>
              <a:gd name="T30" fmla="*/ 2147483647 w 1121"/>
              <a:gd name="T31" fmla="*/ 2147483647 h 968"/>
              <a:gd name="T32" fmla="*/ 2147483647 w 1121"/>
              <a:gd name="T33" fmla="*/ 2147483647 h 968"/>
              <a:gd name="T34" fmla="*/ 2147483647 w 1121"/>
              <a:gd name="T35" fmla="*/ 2147483647 h 968"/>
              <a:gd name="T36" fmla="*/ 2147483647 w 1121"/>
              <a:gd name="T37" fmla="*/ 2147483647 h 968"/>
              <a:gd name="T38" fmla="*/ 2147483647 w 1121"/>
              <a:gd name="T39" fmla="*/ 2147483647 h 968"/>
              <a:gd name="T40" fmla="*/ 2147483647 w 1121"/>
              <a:gd name="T41" fmla="*/ 2147483647 h 968"/>
              <a:gd name="T42" fmla="*/ 2147483647 w 1121"/>
              <a:gd name="T43" fmla="*/ 2147483647 h 968"/>
              <a:gd name="T44" fmla="*/ 2147483647 w 1121"/>
              <a:gd name="T45" fmla="*/ 2147483647 h 968"/>
              <a:gd name="T46" fmla="*/ 2147483647 w 1121"/>
              <a:gd name="T47" fmla="*/ 2147483647 h 968"/>
              <a:gd name="T48" fmla="*/ 2147483647 w 1121"/>
              <a:gd name="T49" fmla="*/ 2147483647 h 968"/>
              <a:gd name="T50" fmla="*/ 0 w 1121"/>
              <a:gd name="T51" fmla="*/ 0 h 96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21"/>
              <a:gd name="T79" fmla="*/ 0 h 968"/>
              <a:gd name="T80" fmla="*/ 1121 w 1121"/>
              <a:gd name="T81" fmla="*/ 968 h 96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21" h="968">
                <a:moveTo>
                  <a:pt x="0" y="0"/>
                </a:moveTo>
                <a:lnTo>
                  <a:pt x="1121" y="0"/>
                </a:lnTo>
                <a:lnTo>
                  <a:pt x="1113" y="112"/>
                </a:lnTo>
                <a:lnTo>
                  <a:pt x="1105" y="244"/>
                </a:lnTo>
                <a:lnTo>
                  <a:pt x="1065" y="408"/>
                </a:lnTo>
                <a:lnTo>
                  <a:pt x="985" y="552"/>
                </a:lnTo>
                <a:lnTo>
                  <a:pt x="909" y="676"/>
                </a:lnTo>
                <a:lnTo>
                  <a:pt x="849" y="740"/>
                </a:lnTo>
                <a:lnTo>
                  <a:pt x="785" y="804"/>
                </a:lnTo>
                <a:lnTo>
                  <a:pt x="729" y="852"/>
                </a:lnTo>
                <a:lnTo>
                  <a:pt x="669" y="900"/>
                </a:lnTo>
                <a:lnTo>
                  <a:pt x="617" y="932"/>
                </a:lnTo>
                <a:lnTo>
                  <a:pt x="561" y="968"/>
                </a:lnTo>
                <a:lnTo>
                  <a:pt x="465" y="904"/>
                </a:lnTo>
                <a:lnTo>
                  <a:pt x="385" y="852"/>
                </a:lnTo>
                <a:lnTo>
                  <a:pt x="329" y="792"/>
                </a:lnTo>
                <a:lnTo>
                  <a:pt x="257" y="732"/>
                </a:lnTo>
                <a:lnTo>
                  <a:pt x="192" y="644"/>
                </a:lnTo>
                <a:lnTo>
                  <a:pt x="137" y="540"/>
                </a:lnTo>
                <a:lnTo>
                  <a:pt x="84" y="444"/>
                </a:lnTo>
                <a:lnTo>
                  <a:pt x="53" y="352"/>
                </a:lnTo>
                <a:lnTo>
                  <a:pt x="33" y="264"/>
                </a:lnTo>
                <a:lnTo>
                  <a:pt x="17" y="204"/>
                </a:lnTo>
                <a:lnTo>
                  <a:pt x="9" y="128"/>
                </a:lnTo>
                <a:lnTo>
                  <a:pt x="9" y="56"/>
                </a:lnTo>
                <a:lnTo>
                  <a:pt x="0" y="0"/>
                </a:lnTo>
                <a:close/>
              </a:path>
            </a:pathLst>
          </a:custGeom>
          <a:solidFill>
            <a:schemeClr val="accent1">
              <a:alpha val="14902"/>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16412" name="Freeform 28"/>
          <p:cNvSpPr>
            <a:spLocks/>
          </p:cNvSpPr>
          <p:nvPr/>
        </p:nvSpPr>
        <p:spPr bwMode="auto">
          <a:xfrm rot="10800000">
            <a:off x="2805696" y="2120900"/>
            <a:ext cx="1779588" cy="1536700"/>
          </a:xfrm>
          <a:custGeom>
            <a:avLst/>
            <a:gdLst>
              <a:gd name="T0" fmla="*/ 0 w 1121"/>
              <a:gd name="T1" fmla="*/ 0 h 968"/>
              <a:gd name="T2" fmla="*/ 2147483647 w 1121"/>
              <a:gd name="T3" fmla="*/ 0 h 968"/>
              <a:gd name="T4" fmla="*/ 2147483647 w 1121"/>
              <a:gd name="T5" fmla="*/ 2147483647 h 968"/>
              <a:gd name="T6" fmla="*/ 2147483647 w 1121"/>
              <a:gd name="T7" fmla="*/ 2147483647 h 968"/>
              <a:gd name="T8" fmla="*/ 2147483647 w 1121"/>
              <a:gd name="T9" fmla="*/ 2147483647 h 968"/>
              <a:gd name="T10" fmla="*/ 2147483647 w 1121"/>
              <a:gd name="T11" fmla="*/ 2147483647 h 968"/>
              <a:gd name="T12" fmla="*/ 2147483647 w 1121"/>
              <a:gd name="T13" fmla="*/ 2147483647 h 968"/>
              <a:gd name="T14" fmla="*/ 2147483647 w 1121"/>
              <a:gd name="T15" fmla="*/ 2147483647 h 968"/>
              <a:gd name="T16" fmla="*/ 2147483647 w 1121"/>
              <a:gd name="T17" fmla="*/ 2147483647 h 968"/>
              <a:gd name="T18" fmla="*/ 2147483647 w 1121"/>
              <a:gd name="T19" fmla="*/ 2147483647 h 968"/>
              <a:gd name="T20" fmla="*/ 2147483647 w 1121"/>
              <a:gd name="T21" fmla="*/ 2147483647 h 968"/>
              <a:gd name="T22" fmla="*/ 2147483647 w 1121"/>
              <a:gd name="T23" fmla="*/ 2147483647 h 968"/>
              <a:gd name="T24" fmla="*/ 2147483647 w 1121"/>
              <a:gd name="T25" fmla="*/ 2147483647 h 968"/>
              <a:gd name="T26" fmla="*/ 2147483647 w 1121"/>
              <a:gd name="T27" fmla="*/ 2147483647 h 968"/>
              <a:gd name="T28" fmla="*/ 2147483647 w 1121"/>
              <a:gd name="T29" fmla="*/ 2147483647 h 968"/>
              <a:gd name="T30" fmla="*/ 2147483647 w 1121"/>
              <a:gd name="T31" fmla="*/ 2147483647 h 968"/>
              <a:gd name="T32" fmla="*/ 2147483647 w 1121"/>
              <a:gd name="T33" fmla="*/ 2147483647 h 968"/>
              <a:gd name="T34" fmla="*/ 2147483647 w 1121"/>
              <a:gd name="T35" fmla="*/ 2147483647 h 968"/>
              <a:gd name="T36" fmla="*/ 2147483647 w 1121"/>
              <a:gd name="T37" fmla="*/ 2147483647 h 968"/>
              <a:gd name="T38" fmla="*/ 2147483647 w 1121"/>
              <a:gd name="T39" fmla="*/ 2147483647 h 968"/>
              <a:gd name="T40" fmla="*/ 2147483647 w 1121"/>
              <a:gd name="T41" fmla="*/ 2147483647 h 968"/>
              <a:gd name="T42" fmla="*/ 2147483647 w 1121"/>
              <a:gd name="T43" fmla="*/ 2147483647 h 968"/>
              <a:gd name="T44" fmla="*/ 2147483647 w 1121"/>
              <a:gd name="T45" fmla="*/ 2147483647 h 968"/>
              <a:gd name="T46" fmla="*/ 2147483647 w 1121"/>
              <a:gd name="T47" fmla="*/ 2147483647 h 968"/>
              <a:gd name="T48" fmla="*/ 2147483647 w 1121"/>
              <a:gd name="T49" fmla="*/ 2147483647 h 968"/>
              <a:gd name="T50" fmla="*/ 0 w 1121"/>
              <a:gd name="T51" fmla="*/ 0 h 96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21"/>
              <a:gd name="T79" fmla="*/ 0 h 968"/>
              <a:gd name="T80" fmla="*/ 1121 w 1121"/>
              <a:gd name="T81" fmla="*/ 968 h 96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21" h="968">
                <a:moveTo>
                  <a:pt x="0" y="0"/>
                </a:moveTo>
                <a:lnTo>
                  <a:pt x="1121" y="0"/>
                </a:lnTo>
                <a:lnTo>
                  <a:pt x="1113" y="112"/>
                </a:lnTo>
                <a:lnTo>
                  <a:pt x="1105" y="244"/>
                </a:lnTo>
                <a:lnTo>
                  <a:pt x="1065" y="408"/>
                </a:lnTo>
                <a:lnTo>
                  <a:pt x="985" y="552"/>
                </a:lnTo>
                <a:lnTo>
                  <a:pt x="909" y="676"/>
                </a:lnTo>
                <a:lnTo>
                  <a:pt x="849" y="740"/>
                </a:lnTo>
                <a:lnTo>
                  <a:pt x="785" y="804"/>
                </a:lnTo>
                <a:lnTo>
                  <a:pt x="729" y="852"/>
                </a:lnTo>
                <a:lnTo>
                  <a:pt x="669" y="900"/>
                </a:lnTo>
                <a:lnTo>
                  <a:pt x="617" y="932"/>
                </a:lnTo>
                <a:lnTo>
                  <a:pt x="561" y="968"/>
                </a:lnTo>
                <a:lnTo>
                  <a:pt x="465" y="904"/>
                </a:lnTo>
                <a:lnTo>
                  <a:pt x="385" y="852"/>
                </a:lnTo>
                <a:lnTo>
                  <a:pt x="329" y="792"/>
                </a:lnTo>
                <a:lnTo>
                  <a:pt x="257" y="732"/>
                </a:lnTo>
                <a:lnTo>
                  <a:pt x="192" y="644"/>
                </a:lnTo>
                <a:lnTo>
                  <a:pt x="137" y="540"/>
                </a:lnTo>
                <a:lnTo>
                  <a:pt x="84" y="444"/>
                </a:lnTo>
                <a:lnTo>
                  <a:pt x="53" y="352"/>
                </a:lnTo>
                <a:lnTo>
                  <a:pt x="33" y="264"/>
                </a:lnTo>
                <a:lnTo>
                  <a:pt x="17" y="204"/>
                </a:lnTo>
                <a:lnTo>
                  <a:pt x="9" y="128"/>
                </a:lnTo>
                <a:lnTo>
                  <a:pt x="9" y="56"/>
                </a:lnTo>
                <a:lnTo>
                  <a:pt x="0" y="0"/>
                </a:lnTo>
                <a:close/>
              </a:path>
            </a:pathLst>
          </a:custGeom>
          <a:solidFill>
            <a:srgbClr val="CC99FF">
              <a:alpha val="87057"/>
            </a:srgbClr>
          </a:solidFill>
          <a:ln w="28575" cap="rnd">
            <a:solidFill>
              <a:srgbClr val="39536B"/>
            </a:solidFill>
            <a:prstDash val="solid"/>
            <a:round/>
            <a:headEnd/>
            <a:tailEnd/>
          </a:ln>
        </p:spPr>
        <p:txBody>
          <a:bodyPr/>
          <a:lstStyle/>
          <a:p>
            <a:endParaRPr lang="en-US"/>
          </a:p>
        </p:txBody>
      </p:sp>
      <p:sp>
        <p:nvSpPr>
          <p:cNvPr id="16413" name="Rectangle 29"/>
          <p:cNvSpPr>
            <a:spLocks noChangeArrowheads="1"/>
          </p:cNvSpPr>
          <p:nvPr/>
        </p:nvSpPr>
        <p:spPr bwMode="auto">
          <a:xfrm>
            <a:off x="2961271" y="3074988"/>
            <a:ext cx="1346200"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1800" b="1">
                <a:solidFill>
                  <a:srgbClr val="000000"/>
                </a:solidFill>
                <a:cs typeface="ＭＳ Ｐゴシック" charset="0"/>
              </a:rPr>
              <a:t>Modified [M]</a:t>
            </a:r>
            <a:endParaRPr lang="en-US">
              <a:cs typeface="ＭＳ Ｐゴシック" charset="0"/>
            </a:endParaRPr>
          </a:p>
        </p:txBody>
      </p:sp>
    </p:spTree>
    <p:extLst>
      <p:ext uri="{BB962C8B-B14F-4D97-AF65-F5344CB8AC3E}">
        <p14:creationId xmlns:p14="http://schemas.microsoft.com/office/powerpoint/2010/main" val="2004545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atin typeface="Arial" charset="0"/>
              </a:rPr>
              <a:t>JD</a:t>
            </a:r>
            <a:r>
              <a:rPr lang="ja-JP" altLang="en-US">
                <a:latin typeface="Arial" charset="0"/>
              </a:rPr>
              <a:t>’</a:t>
            </a:r>
            <a:r>
              <a:rPr lang="en-US">
                <a:latin typeface="Arial" charset="0"/>
              </a:rPr>
              <a:t>s Other LOC Estimates</a:t>
            </a:r>
          </a:p>
        </p:txBody>
      </p:sp>
      <p:sp>
        <p:nvSpPr>
          <p:cNvPr id="3" name="Content Placeholder 2"/>
          <p:cNvSpPr>
            <a:spLocks noGrp="1"/>
          </p:cNvSpPr>
          <p:nvPr>
            <p:ph idx="1"/>
          </p:nvPr>
        </p:nvSpPr>
        <p:spPr/>
        <p:txBody>
          <a:bodyPr/>
          <a:lstStyle/>
          <a:p>
            <a:r>
              <a:rPr lang="en-US" sz="2400" dirty="0"/>
              <a:t>Now that JD understands what the different types of LOC mean, he can estimate his other LOC.  He estimates that he will modify about 10% of the his base program, and maybe add 5% of new LOC to the base.  </a:t>
            </a:r>
          </a:p>
        </p:txBody>
      </p:sp>
      <p:graphicFrame>
        <p:nvGraphicFramePr>
          <p:cNvPr id="7" name="Object 85"/>
          <p:cNvGraphicFramePr>
            <a:graphicFrameLocks noChangeAspect="1"/>
          </p:cNvGraphicFramePr>
          <p:nvPr>
            <p:extLst>
              <p:ext uri="{D42A27DB-BD31-4B8C-83A1-F6EECF244321}">
                <p14:modId xmlns:p14="http://schemas.microsoft.com/office/powerpoint/2010/main" val="795878633"/>
              </p:ext>
            </p:extLst>
          </p:nvPr>
        </p:nvGraphicFramePr>
        <p:xfrm>
          <a:off x="763588" y="2843098"/>
          <a:ext cx="9259887" cy="1809750"/>
        </p:xfrm>
        <a:graphic>
          <a:graphicData uri="http://schemas.openxmlformats.org/presentationml/2006/ole">
            <mc:AlternateContent xmlns:mc="http://schemas.openxmlformats.org/markup-compatibility/2006">
              <mc:Choice xmlns:v="urn:schemas-microsoft-com:vml" Requires="v">
                <p:oleObj spid="_x0000_s29706" name="Document" r:id="rId5" imgW="6522339" imgH="1275506" progId="Word.Document.8">
                  <p:embed/>
                </p:oleObj>
              </mc:Choice>
              <mc:Fallback>
                <p:oleObj name="Document" r:id="rId5" imgW="6522339" imgH="1275506"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gray">
                      <a:xfrm>
                        <a:off x="763588" y="2843098"/>
                        <a:ext cx="9259887" cy="1809750"/>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37136982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p:txBody>
          <a:bodyPr>
            <a:normAutofit/>
          </a:bodyPr>
          <a:lstStyle/>
          <a:p>
            <a:pPr eaLnBrk="1" hangingPunct="1"/>
            <a:r>
              <a:rPr lang="en-US">
                <a:latin typeface="Arial" charset="0"/>
              </a:rPr>
              <a:t>Entering Base Parts Data</a:t>
            </a:r>
          </a:p>
        </p:txBody>
      </p:sp>
      <p:sp>
        <p:nvSpPr>
          <p:cNvPr id="18436" name="Rectangle 3"/>
          <p:cNvSpPr>
            <a:spLocks noGrp="1" noChangeArrowheads="1"/>
          </p:cNvSpPr>
          <p:nvPr>
            <p:ph idx="1"/>
          </p:nvPr>
        </p:nvSpPr>
        <p:spPr/>
        <p:txBody>
          <a:bodyPr/>
          <a:lstStyle/>
          <a:p>
            <a:pPr marL="547688" lvl="1" indent="-419100" defTabSz="811213" eaLnBrk="1" hangingPunct="1">
              <a:buFontTx/>
              <a:buAutoNum type="arabicPeriod"/>
            </a:pPr>
            <a:r>
              <a:rPr lang="en-US" dirty="0">
                <a:latin typeface="Arial" charset="0"/>
              </a:rPr>
              <a:t>In the Base Parts section, enter the name of the base part.</a:t>
            </a:r>
          </a:p>
          <a:p>
            <a:pPr marL="547688" lvl="1" indent="-419100" defTabSz="811213" eaLnBrk="1" hangingPunct="1">
              <a:buFontTx/>
              <a:buAutoNum type="arabicPeriod"/>
            </a:pPr>
            <a:r>
              <a:rPr lang="en-US" dirty="0">
                <a:latin typeface="Arial" charset="0"/>
              </a:rPr>
              <a:t>Enter the planned size of the base part.</a:t>
            </a:r>
          </a:p>
          <a:p>
            <a:pPr marL="884238" lvl="2" indent="-198438" defTabSz="811213" eaLnBrk="1" hangingPunct="1">
              <a:buFontTx/>
              <a:buChar char="•"/>
            </a:pPr>
            <a:r>
              <a:rPr lang="en-US" dirty="0">
                <a:latin typeface="Arial" charset="0"/>
              </a:rPr>
              <a:t>Measure the size of the base part and enter it in the first field.</a:t>
            </a:r>
          </a:p>
          <a:p>
            <a:pPr marL="884238" lvl="2" indent="-198438" defTabSz="811213" eaLnBrk="1" hangingPunct="1">
              <a:buFontTx/>
              <a:buChar char="•"/>
            </a:pPr>
            <a:r>
              <a:rPr lang="en-US" dirty="0">
                <a:latin typeface="Arial" charset="0"/>
              </a:rPr>
              <a:t>Enter the estimated deleted, modified, and added size. If you prefer, you can drag the handles on the size accounting histogram to enter your estimates visually.</a:t>
            </a:r>
          </a:p>
        </p:txBody>
      </p:sp>
      <p:grpSp>
        <p:nvGrpSpPr>
          <p:cNvPr id="8" name="Group 7"/>
          <p:cNvGrpSpPr/>
          <p:nvPr/>
        </p:nvGrpSpPr>
        <p:grpSpPr>
          <a:xfrm>
            <a:off x="990600" y="3502024"/>
            <a:ext cx="7013575" cy="1128712"/>
            <a:chOff x="990600" y="4897438"/>
            <a:chExt cx="7013575" cy="1128712"/>
          </a:xfrm>
        </p:grpSpPr>
        <p:pic>
          <p:nvPicPr>
            <p:cNvPr id="9" name="Picture 8" descr="C:\Tuma\psp\PFA Dash Slides\Process tutorials\Images\Using PSP1\base-part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4897438"/>
              <a:ext cx="7013575" cy="1128712"/>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pic>
          <p:nvPicPr>
            <p:cNvPr id="10"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31963" y="5297488"/>
              <a:ext cx="187325" cy="1857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08575" y="4989513"/>
              <a:ext cx="187325" cy="1857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2993327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atin typeface="Arial" charset="0"/>
              </a:rPr>
              <a:t>Estimating Reused Parts</a:t>
            </a:r>
          </a:p>
        </p:txBody>
      </p:sp>
      <p:sp>
        <p:nvSpPr>
          <p:cNvPr id="19459" name="Rectangle 3"/>
          <p:cNvSpPr>
            <a:spLocks noGrp="1" noChangeArrowheads="1"/>
          </p:cNvSpPr>
          <p:nvPr>
            <p:ph idx="1"/>
          </p:nvPr>
        </p:nvSpPr>
        <p:spPr/>
        <p:txBody>
          <a:bodyPr/>
          <a:lstStyle/>
          <a:p>
            <a:pPr marL="419100" indent="-419100" defTabSz="811213" eaLnBrk="1" hangingPunct="1"/>
            <a:r>
              <a:rPr lang="en-US">
                <a:latin typeface="Arial" charset="0"/>
              </a:rPr>
              <a:t>During planning, enter each reused part.</a:t>
            </a:r>
          </a:p>
          <a:p>
            <a:pPr marL="547688" lvl="1" indent="-419100" defTabSz="811213" eaLnBrk="1" hangingPunct="1">
              <a:buFontTx/>
              <a:buAutoNum type="arabicPeriod"/>
            </a:pPr>
            <a:r>
              <a:rPr lang="en-US">
                <a:latin typeface="Arial" charset="0"/>
              </a:rPr>
              <a:t>Enter the name of the reused part.</a:t>
            </a:r>
          </a:p>
          <a:p>
            <a:pPr marL="547688" lvl="1" indent="-419100" defTabSz="811213" eaLnBrk="1" hangingPunct="1">
              <a:buFontTx/>
              <a:buAutoNum type="arabicPeriod"/>
            </a:pPr>
            <a:r>
              <a:rPr lang="en-US">
                <a:latin typeface="Arial" charset="0"/>
              </a:rPr>
              <a:t>Enter the planned size of the reused part.</a:t>
            </a:r>
          </a:p>
        </p:txBody>
      </p:sp>
      <p:grpSp>
        <p:nvGrpSpPr>
          <p:cNvPr id="2" name="Group 1"/>
          <p:cNvGrpSpPr/>
          <p:nvPr/>
        </p:nvGrpSpPr>
        <p:grpSpPr>
          <a:xfrm>
            <a:off x="1008063" y="2541415"/>
            <a:ext cx="6986587" cy="898525"/>
            <a:chOff x="1008063" y="4003675"/>
            <a:chExt cx="6986587" cy="898525"/>
          </a:xfrm>
        </p:grpSpPr>
        <p:pic>
          <p:nvPicPr>
            <p:cNvPr id="19460" name="Picture 5" descr="C:\Tuma\psp\PFA Dash Slides\Process tutorials\Images\Using PSP1\reused-part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8063" y="4003675"/>
              <a:ext cx="6986587" cy="898525"/>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pic>
          <p:nvPicPr>
            <p:cNvPr id="19461"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0000" y="4411663"/>
              <a:ext cx="187325" cy="1857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9462"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46863" y="4411663"/>
              <a:ext cx="187325" cy="1857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9549895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latin typeface="Arial" charset="0"/>
              </a:rPr>
              <a:t>Top Half of Size Estimating Template</a:t>
            </a:r>
          </a:p>
        </p:txBody>
      </p:sp>
      <p:sp>
        <p:nvSpPr>
          <p:cNvPr id="2" name="Content Placeholder 1"/>
          <p:cNvSpPr>
            <a:spLocks noGrp="1"/>
          </p:cNvSpPr>
          <p:nvPr>
            <p:ph sz="half" idx="1"/>
          </p:nvPr>
        </p:nvSpPr>
        <p:spPr/>
        <p:txBody>
          <a:bodyPr/>
          <a:lstStyle/>
          <a:p>
            <a:r>
              <a:rPr lang="en-US" dirty="0">
                <a:latin typeface="Arial" charset="0"/>
              </a:rPr>
              <a:t>After entering JD</a:t>
            </a:r>
            <a:r>
              <a:rPr lang="ja-JP" altLang="en-US" dirty="0">
                <a:latin typeface="Arial" charset="0"/>
              </a:rPr>
              <a:t>’</a:t>
            </a:r>
            <a:r>
              <a:rPr lang="en-US" dirty="0">
                <a:latin typeface="Arial" charset="0"/>
              </a:rPr>
              <a:t>s data, the Size Estimation template should look like this. </a:t>
            </a:r>
          </a:p>
        </p:txBody>
      </p:sp>
      <p:pic>
        <p:nvPicPr>
          <p:cNvPr id="20484" name="Picture 5" descr="C:\Tuma\psp\PFA Dash Slides\Process tutorials\Images\Using PSP1\size-est-template-planning-do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743" y="1057101"/>
            <a:ext cx="5685473" cy="47457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65522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a:latin typeface="Arial" charset="0"/>
              </a:rPr>
              <a:t>Calculating Total Program Size</a:t>
            </a:r>
          </a:p>
        </p:txBody>
      </p:sp>
      <p:sp>
        <p:nvSpPr>
          <p:cNvPr id="21507" name="Rectangle 3"/>
          <p:cNvSpPr>
            <a:spLocks noGrp="1" noChangeArrowheads="1"/>
          </p:cNvSpPr>
          <p:nvPr>
            <p:ph idx="1"/>
          </p:nvPr>
        </p:nvSpPr>
        <p:spPr/>
        <p:txBody>
          <a:bodyPr/>
          <a:lstStyle/>
          <a:p>
            <a:pPr marL="0" indent="0" eaLnBrk="1" hangingPunct="1">
              <a:lnSpc>
                <a:spcPct val="90000"/>
              </a:lnSpc>
            </a:pPr>
            <a:r>
              <a:rPr lang="en-US" sz="1900">
                <a:latin typeface="Arial" charset="0"/>
              </a:rPr>
              <a:t>To calculate total program size, the individual estimates must be combined.</a:t>
            </a:r>
          </a:p>
          <a:p>
            <a:pPr lvl="1" eaLnBrk="1" hangingPunct="1">
              <a:lnSpc>
                <a:spcPct val="90000"/>
              </a:lnSpc>
            </a:pPr>
            <a:r>
              <a:rPr lang="en-US" sz="1900">
                <a:latin typeface="Arial" charset="0"/>
              </a:rPr>
              <a:t>Estimated proxy size (E) = BA + PA + M</a:t>
            </a:r>
          </a:p>
          <a:p>
            <a:pPr marL="0" indent="0" eaLnBrk="1" hangingPunct="1">
              <a:lnSpc>
                <a:spcPct val="90000"/>
              </a:lnSpc>
            </a:pPr>
            <a:r>
              <a:rPr lang="en-US" sz="1900">
                <a:latin typeface="Arial" charset="0"/>
              </a:rPr>
              <a:t>The proxy size can be adjusted to create a projected added &amp;</a:t>
            </a:r>
            <a:r>
              <a:rPr lang="en-US" sz="1900">
                <a:solidFill>
                  <a:srgbClr val="FF0000"/>
                </a:solidFill>
                <a:latin typeface="Arial" charset="0"/>
              </a:rPr>
              <a:t> </a:t>
            </a:r>
            <a:r>
              <a:rPr lang="en-US" sz="1900">
                <a:latin typeface="Arial" charset="0"/>
              </a:rPr>
              <a:t>modified size (P).</a:t>
            </a:r>
          </a:p>
          <a:p>
            <a:pPr lvl="1" eaLnBrk="1" hangingPunct="1">
              <a:lnSpc>
                <a:spcPct val="90000"/>
              </a:lnSpc>
            </a:pPr>
            <a:r>
              <a:rPr lang="en-US" sz="1900">
                <a:latin typeface="Arial" charset="0"/>
              </a:rPr>
              <a:t>PROBE method C assumes that you have some historical data but not enough to use statistical methods.  You adjust E as follow</a:t>
            </a:r>
          </a:p>
          <a:p>
            <a:pPr lvl="2" eaLnBrk="1" hangingPunct="1">
              <a:lnSpc>
                <a:spcPct val="90000"/>
              </a:lnSpc>
              <a:buFont typeface="Times" charset="0"/>
              <a:buNone/>
            </a:pPr>
            <a:r>
              <a:rPr lang="en-US" sz="1700">
                <a:latin typeface="Arial" charset="0"/>
              </a:rPr>
              <a:t>P = (actual A&amp;M size to date/estimated A&amp;M size to date) * E</a:t>
            </a:r>
            <a:endParaRPr lang="en-US" sz="1900">
              <a:latin typeface="Arial" charset="0"/>
            </a:endParaRPr>
          </a:p>
          <a:p>
            <a:pPr lvl="1" eaLnBrk="1" hangingPunct="1">
              <a:lnSpc>
                <a:spcPct val="90000"/>
              </a:lnSpc>
            </a:pPr>
            <a:r>
              <a:rPr lang="en-US" sz="1900">
                <a:latin typeface="Arial" charset="0"/>
              </a:rPr>
              <a:t>PROBE method D assumes that you have no historical data and uses your estimate as the projection, P = E.</a:t>
            </a:r>
          </a:p>
          <a:p>
            <a:pPr marL="0" indent="0" eaLnBrk="1" hangingPunct="1">
              <a:lnSpc>
                <a:spcPct val="90000"/>
              </a:lnSpc>
            </a:pPr>
            <a:r>
              <a:rPr lang="en-US" sz="1900">
                <a:latin typeface="Arial" charset="0"/>
              </a:rPr>
              <a:t>Total program size (T) is calculated as</a:t>
            </a:r>
          </a:p>
          <a:p>
            <a:pPr lvl="2" eaLnBrk="1" hangingPunct="1">
              <a:lnSpc>
                <a:spcPct val="90000"/>
              </a:lnSpc>
              <a:buFont typeface="Times" charset="0"/>
              <a:buNone/>
            </a:pPr>
            <a:r>
              <a:rPr lang="en-US" sz="1900">
                <a:latin typeface="Arial" charset="0"/>
              </a:rPr>
              <a:t>T = P + B - D - M + R</a:t>
            </a:r>
          </a:p>
        </p:txBody>
      </p:sp>
    </p:spTree>
    <p:extLst>
      <p:ext uri="{BB962C8B-B14F-4D97-AF65-F5344CB8AC3E}">
        <p14:creationId xmlns:p14="http://schemas.microsoft.com/office/powerpoint/2010/main" val="2660832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normAutofit/>
          </a:bodyPr>
          <a:lstStyle/>
          <a:p>
            <a:r>
              <a:rPr lang="en-US">
                <a:latin typeface="Arial" charset="0"/>
              </a:rPr>
              <a:t>PROBE Wizard</a:t>
            </a:r>
          </a:p>
        </p:txBody>
      </p:sp>
      <p:sp>
        <p:nvSpPr>
          <p:cNvPr id="22531" name="Content Placeholder 2"/>
          <p:cNvSpPr>
            <a:spLocks noGrp="1"/>
          </p:cNvSpPr>
          <p:nvPr>
            <p:ph idx="1"/>
          </p:nvPr>
        </p:nvSpPr>
        <p:spPr/>
        <p:txBody>
          <a:bodyPr/>
          <a:lstStyle/>
          <a:p>
            <a:pPr marL="0" indent="0"/>
            <a:r>
              <a:rPr lang="en-US">
                <a:latin typeface="Arial" charset="0"/>
              </a:rPr>
              <a:t>The PROBE Wizard automates these calculations. Click the hyperlink on the Size Estimating Template to open the Wizard, then follow the steps that the Wizard displays.</a:t>
            </a:r>
          </a:p>
        </p:txBody>
      </p:sp>
      <p:pic>
        <p:nvPicPr>
          <p:cNvPr id="22532" name="Picture 3" descr="C:\Tuma\psp\PFA Dash Slides\Process tutorials\Images\Using PSP1\probe-wizard-lin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8350" y="2560029"/>
            <a:ext cx="7554913" cy="2355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58355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8"/>
          <p:cNvSpPr>
            <a:spLocks noGrp="1" noChangeArrowheads="1"/>
          </p:cNvSpPr>
          <p:nvPr>
            <p:ph type="title"/>
          </p:nvPr>
        </p:nvSpPr>
        <p:spPr/>
        <p:txBody>
          <a:bodyPr/>
          <a:lstStyle/>
          <a:p>
            <a:pPr eaLnBrk="1" hangingPunct="1"/>
            <a:r>
              <a:rPr lang="en-US">
                <a:latin typeface="Arial" charset="0"/>
              </a:rPr>
              <a:t>JD</a:t>
            </a:r>
            <a:r>
              <a:rPr lang="ja-JP" altLang="en-US">
                <a:latin typeface="Arial" charset="0"/>
              </a:rPr>
              <a:t>’</a:t>
            </a:r>
            <a:r>
              <a:rPr lang="en-US">
                <a:latin typeface="Arial" charset="0"/>
              </a:rPr>
              <a:t>s Total Program Size</a:t>
            </a:r>
          </a:p>
        </p:txBody>
      </p:sp>
      <p:sp>
        <p:nvSpPr>
          <p:cNvPr id="2" name="Content Placeholder 1"/>
          <p:cNvSpPr>
            <a:spLocks noGrp="1"/>
          </p:cNvSpPr>
          <p:nvPr>
            <p:ph sz="half" idx="1"/>
          </p:nvPr>
        </p:nvSpPr>
        <p:spPr/>
        <p:txBody>
          <a:bodyPr/>
          <a:lstStyle/>
          <a:p>
            <a:r>
              <a:rPr lang="en-US" sz="2000" dirty="0">
                <a:latin typeface="Arial" charset="0"/>
              </a:rPr>
              <a:t>Since JD has no size history, the PROBE Wizard tells him he must select PROBE method D for size. </a:t>
            </a:r>
          </a:p>
          <a:p>
            <a:r>
              <a:rPr lang="en-US" sz="2000" dirty="0">
                <a:latin typeface="Arial" charset="0"/>
              </a:rPr>
              <a:t>Once JD selects the PROBE method, the tool has all the information needed to calculate</a:t>
            </a:r>
          </a:p>
          <a:p>
            <a:pPr lvl="1"/>
            <a:r>
              <a:rPr lang="en-US" sz="1600" dirty="0">
                <a:latin typeface="Arial" charset="0"/>
              </a:rPr>
              <a:t>estimated proxy size (E) </a:t>
            </a:r>
            <a:br>
              <a:rPr lang="en-US" sz="1600" dirty="0">
                <a:latin typeface="Arial" charset="0"/>
              </a:rPr>
            </a:br>
            <a:r>
              <a:rPr lang="en-US" sz="1600" dirty="0">
                <a:latin typeface="Arial" charset="0"/>
              </a:rPr>
              <a:t>= BA + PA + M = 11 + 118 + 22 </a:t>
            </a:r>
            <a:br>
              <a:rPr lang="en-US" sz="1600" dirty="0">
                <a:latin typeface="Arial" charset="0"/>
              </a:rPr>
            </a:br>
            <a:r>
              <a:rPr lang="en-US" sz="1600" dirty="0">
                <a:latin typeface="Arial" charset="0"/>
              </a:rPr>
              <a:t>= 151</a:t>
            </a:r>
          </a:p>
          <a:p>
            <a:pPr lvl="1"/>
            <a:r>
              <a:rPr lang="en-US" sz="1600" dirty="0">
                <a:latin typeface="Arial" charset="0"/>
              </a:rPr>
              <a:t>estimated total Size (T) </a:t>
            </a:r>
            <a:br>
              <a:rPr lang="en-US" sz="1600" dirty="0">
                <a:latin typeface="Arial" charset="0"/>
              </a:rPr>
            </a:br>
            <a:r>
              <a:rPr lang="en-US" sz="1600" dirty="0">
                <a:latin typeface="Arial" charset="0"/>
              </a:rPr>
              <a:t>= P + B - D - M + R </a:t>
            </a:r>
            <a:br>
              <a:rPr lang="en-US" sz="1600" dirty="0">
                <a:latin typeface="Arial" charset="0"/>
              </a:rPr>
            </a:br>
            <a:r>
              <a:rPr lang="en-US" sz="1600" dirty="0">
                <a:latin typeface="Arial" charset="0"/>
              </a:rPr>
              <a:t>= 151 + 224 - 0 - 22 = 353</a:t>
            </a:r>
            <a:r>
              <a:rPr lang="en-US" sz="1800" dirty="0">
                <a:latin typeface="Arial" charset="0"/>
              </a:rPr>
              <a:t> </a:t>
            </a:r>
          </a:p>
          <a:p>
            <a:endParaRPr lang="en-US" dirty="0"/>
          </a:p>
        </p:txBody>
      </p:sp>
      <p:pic>
        <p:nvPicPr>
          <p:cNvPr id="23556" name="Picture 5" descr="C:\Tuma\psp\PFA Dash Slides\Process tutorials\Images\Using PSP1\probe-wizard-siz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1137" y="1051934"/>
            <a:ext cx="4284363" cy="49621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4482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latin typeface="Arial" charset="0"/>
              </a:rPr>
              <a:t>Calculating Projected Effort</a:t>
            </a:r>
          </a:p>
        </p:txBody>
      </p:sp>
      <p:sp>
        <p:nvSpPr>
          <p:cNvPr id="24579" name="Rectangle 3"/>
          <p:cNvSpPr>
            <a:spLocks noGrp="1" noChangeArrowheads="1"/>
          </p:cNvSpPr>
          <p:nvPr>
            <p:ph idx="1"/>
          </p:nvPr>
        </p:nvSpPr>
        <p:spPr/>
        <p:txBody>
          <a:bodyPr/>
          <a:lstStyle/>
          <a:p>
            <a:pPr marL="0" indent="0" eaLnBrk="1" hangingPunct="1"/>
            <a:r>
              <a:rPr lang="en-US" dirty="0">
                <a:latin typeface="Arial" charset="0"/>
              </a:rPr>
              <a:t>The projected development time is also based on the estimated proxy size (E).</a:t>
            </a:r>
          </a:p>
          <a:p>
            <a:pPr lvl="1" eaLnBrk="1" hangingPunct="1"/>
            <a:r>
              <a:rPr lang="en-US" dirty="0">
                <a:latin typeface="Arial" charset="0"/>
              </a:rPr>
              <a:t>PROBE method C assumes that you have some historical data but not enough to use statistical methods.  You calculate time by</a:t>
            </a:r>
          </a:p>
          <a:p>
            <a:pPr lvl="2" eaLnBrk="1" hangingPunct="1">
              <a:buFont typeface="Times" charset="0"/>
              <a:buNone/>
            </a:pPr>
            <a:r>
              <a:rPr lang="en-US" sz="1500" dirty="0">
                <a:latin typeface="Arial" charset="0"/>
              </a:rPr>
              <a:t>Projected Time = (actual total development time to date/ estimated A&amp;M size to date) * E</a:t>
            </a:r>
            <a:endParaRPr lang="en-US" dirty="0">
              <a:latin typeface="Arial" charset="0"/>
            </a:endParaRPr>
          </a:p>
          <a:p>
            <a:pPr lvl="1" eaLnBrk="1" hangingPunct="1"/>
            <a:r>
              <a:rPr lang="en-US" dirty="0">
                <a:latin typeface="Arial" charset="0"/>
              </a:rPr>
              <a:t>PROBE method D assumes that you have no historical data.  You use engineering judgment to estimate time. </a:t>
            </a:r>
          </a:p>
        </p:txBody>
      </p:sp>
    </p:spTree>
    <p:extLst>
      <p:ext uri="{BB962C8B-B14F-4D97-AF65-F5344CB8AC3E}">
        <p14:creationId xmlns:p14="http://schemas.microsoft.com/office/powerpoint/2010/main" val="37897160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mtClean="0"/>
              <a:t>JD</a:t>
            </a:r>
            <a:r>
              <a:rPr lang="ja-JP" altLang="en-US" smtClean="0"/>
              <a:t>’</a:t>
            </a:r>
            <a:r>
              <a:rPr lang="en-US" smtClean="0"/>
              <a:t>s Projected Effort</a:t>
            </a:r>
            <a:endParaRPr lang="en-US"/>
          </a:p>
        </p:txBody>
      </p:sp>
      <p:sp>
        <p:nvSpPr>
          <p:cNvPr id="25603" name="Rectangle 3"/>
          <p:cNvSpPr>
            <a:spLocks noGrp="1" noChangeArrowheads="1"/>
          </p:cNvSpPr>
          <p:nvPr>
            <p:ph idx="1"/>
          </p:nvPr>
        </p:nvSpPr>
        <p:spPr/>
        <p:txBody>
          <a:bodyPr/>
          <a:lstStyle/>
          <a:p>
            <a:r>
              <a:rPr lang="en-US" dirty="0" smtClean="0"/>
              <a:t>Since JD has no historical productivity data, the PROBE Wizard tells him he must select method D for time.</a:t>
            </a:r>
          </a:p>
          <a:p>
            <a:r>
              <a:rPr lang="en-US" dirty="0" smtClean="0"/>
              <a:t>The Wizard provides a box for him to enter how long he thinks it will take to complete this program. Thinking that he needs at least a couple of minutes per LOC, he enters 5 hours.</a:t>
            </a:r>
          </a:p>
          <a:p>
            <a:endParaRPr lang="en-US" dirty="0"/>
          </a:p>
        </p:txBody>
      </p:sp>
      <p:pic>
        <p:nvPicPr>
          <p:cNvPr id="25604" name="Picture 5" descr="C:\Tuma\psp\PFA Dash Slides\Process tutorials\Images\Using PSP1\probe-wizard-tim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3075" y="3109465"/>
            <a:ext cx="5653088" cy="29035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68752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8" name="Picture 2" descr="C:\Tuma\psp\PFA Dash Slides\Process tutorials\Images\Using PSP1\probe-worksheet-complete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974" y="1037285"/>
            <a:ext cx="5707598" cy="51589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6626" name="Title 1"/>
          <p:cNvSpPr>
            <a:spLocks noGrp="1"/>
          </p:cNvSpPr>
          <p:nvPr>
            <p:ph type="title"/>
          </p:nvPr>
        </p:nvSpPr>
        <p:spPr/>
        <p:txBody>
          <a:bodyPr>
            <a:normAutofit/>
          </a:bodyPr>
          <a:lstStyle/>
          <a:p>
            <a:r>
              <a:rPr lang="en-US">
                <a:latin typeface="Arial" charset="0"/>
              </a:rPr>
              <a:t>Estimates Saved to Size Estimating Template</a:t>
            </a:r>
          </a:p>
        </p:txBody>
      </p:sp>
      <p:sp>
        <p:nvSpPr>
          <p:cNvPr id="2" name="Content Placeholder 1"/>
          <p:cNvSpPr>
            <a:spLocks noGrp="1"/>
          </p:cNvSpPr>
          <p:nvPr>
            <p:ph sz="half" idx="1"/>
          </p:nvPr>
        </p:nvSpPr>
        <p:spPr/>
        <p:txBody>
          <a:bodyPr/>
          <a:lstStyle/>
          <a:p>
            <a:r>
              <a:rPr lang="en-US" dirty="0">
                <a:latin typeface="Arial" charset="0"/>
              </a:rPr>
              <a:t>Once you complete the Wizard, the estimates are automatically copied into the PROBE worksheet at the bottom Size Estimating Template.</a:t>
            </a:r>
          </a:p>
          <a:p>
            <a:endParaRPr lang="en-US" dirty="0"/>
          </a:p>
        </p:txBody>
      </p:sp>
    </p:spTree>
    <p:extLst>
      <p:ext uri="{BB962C8B-B14F-4D97-AF65-F5344CB8AC3E}">
        <p14:creationId xmlns:p14="http://schemas.microsoft.com/office/powerpoint/2010/main" val="29444241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title"/>
          </p:nvPr>
        </p:nvSpPr>
        <p:spPr/>
        <p:txBody>
          <a:bodyPr/>
          <a:lstStyle/>
          <a:p>
            <a:pPr eaLnBrk="1" hangingPunct="1"/>
            <a:r>
              <a:rPr lang="en-US">
                <a:latin typeface="Arial" charset="0"/>
              </a:rPr>
              <a:t>Estimates Transferred to Plan Summary</a:t>
            </a:r>
          </a:p>
        </p:txBody>
      </p:sp>
      <p:sp>
        <p:nvSpPr>
          <p:cNvPr id="27651" name="Rectangle 8"/>
          <p:cNvSpPr>
            <a:spLocks noGrp="1" noChangeArrowheads="1"/>
          </p:cNvSpPr>
          <p:nvPr>
            <p:ph idx="1"/>
          </p:nvPr>
        </p:nvSpPr>
        <p:spPr/>
        <p:txBody>
          <a:bodyPr/>
          <a:lstStyle/>
          <a:p>
            <a:pPr marL="0" indent="0" eaLnBrk="1" hangingPunct="1"/>
            <a:r>
              <a:rPr lang="en-US">
                <a:latin typeface="Arial" charset="0"/>
              </a:rPr>
              <a:t>Size and Time estimates are automatically transferred to the Plan Summary automatically. Planned time is distributed across process phases based on historical percentages.  </a:t>
            </a:r>
          </a:p>
        </p:txBody>
      </p:sp>
      <p:sp>
        <p:nvSpPr>
          <p:cNvPr id="27652" name="AutoShape 5"/>
          <p:cNvSpPr>
            <a:spLocks noChangeArrowheads="1"/>
          </p:cNvSpPr>
          <p:nvPr/>
        </p:nvSpPr>
        <p:spPr bwMode="auto">
          <a:xfrm>
            <a:off x="4411680" y="3728353"/>
            <a:ext cx="1261673" cy="1079500"/>
          </a:xfrm>
          <a:prstGeom prst="rightArrow">
            <a:avLst>
              <a:gd name="adj1" fmla="val 50000"/>
              <a:gd name="adj2" fmla="val 52183"/>
            </a:avLst>
          </a:prstGeom>
          <a:solidFill>
            <a:schemeClr val="tx2"/>
          </a:solidFill>
          <a:ln w="9525">
            <a:noFill/>
            <a:miter lim="800000"/>
            <a:headEnd/>
            <a:tailEnd/>
          </a:ln>
        </p:spPr>
        <p:txBody>
          <a:bodyPr wrap="square" lIns="0" tIns="0" rIns="0" bIns="0" anchor="ctr">
            <a:spAutoFit/>
          </a:bodyPr>
          <a:lstStyle/>
          <a:p>
            <a:pPr algn="ctr">
              <a:spcBef>
                <a:spcPct val="30000"/>
              </a:spcBef>
            </a:pPr>
            <a:endParaRPr lang="en-US">
              <a:cs typeface="ＭＳ Ｐゴシック" charset="0"/>
            </a:endParaRPr>
          </a:p>
        </p:txBody>
      </p:sp>
      <p:pic>
        <p:nvPicPr>
          <p:cNvPr id="27653" name="Picture 7" descr="C:\Tuma\psp\PFA Dash Slides\Process tutorials\Images\Using PSP1\size-est-template-probe-don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7075" y="2273290"/>
            <a:ext cx="3379119" cy="395524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7654" name="Picture 9" descr="C:\Tuma\psp\PFA Dash Slides\Process tutorials\Images\Using PSP1\project-plan-summary-probe-don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78500" y="2273290"/>
            <a:ext cx="2359712" cy="395524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033069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a:latin typeface="Arial" charset="0"/>
              </a:rPr>
              <a:t>JD</a:t>
            </a:r>
            <a:r>
              <a:rPr lang="ja-JP" altLang="en-US">
                <a:latin typeface="Arial" charset="0"/>
              </a:rPr>
              <a:t>’</a:t>
            </a:r>
            <a:r>
              <a:rPr lang="en-US">
                <a:latin typeface="Arial" charset="0"/>
              </a:rPr>
              <a:t>s PSP1 Project Plan Summary</a:t>
            </a:r>
          </a:p>
        </p:txBody>
      </p:sp>
      <p:pic>
        <p:nvPicPr>
          <p:cNvPr id="28675" name="Picture 4" descr="C:\Tuma\psp\PFA Dash Slides\Process tutorials\Images\Using PSP1\project-plan-summary-end-of-planni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1598" y="1025280"/>
            <a:ext cx="4014012" cy="52617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83356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3"/>
          <p:cNvSpPr>
            <a:spLocks noGrp="1" noChangeArrowheads="1"/>
          </p:cNvSpPr>
          <p:nvPr>
            <p:ph sz="half" idx="1"/>
          </p:nvPr>
        </p:nvSpPr>
        <p:spPr/>
        <p:txBody>
          <a:bodyPr>
            <a:normAutofit/>
          </a:bodyPr>
          <a:lstStyle/>
          <a:p>
            <a:pPr marL="0" indent="0" eaLnBrk="1" hangingPunct="1"/>
            <a:r>
              <a:rPr lang="en-US" sz="2100" dirty="0">
                <a:latin typeface="Arial" charset="0"/>
              </a:rPr>
              <a:t>During postmortem the actual sizes of parts are entered on the size estimating template.</a:t>
            </a:r>
          </a:p>
          <a:p>
            <a:pPr marL="0" indent="0" eaLnBrk="1" hangingPunct="1"/>
            <a:endParaRPr lang="en-US" sz="2100" dirty="0">
              <a:latin typeface="Arial" charset="0"/>
            </a:endParaRPr>
          </a:p>
          <a:p>
            <a:pPr marL="0" indent="0" eaLnBrk="1" hangingPunct="1"/>
            <a:endParaRPr lang="en-US" sz="2100" dirty="0">
              <a:latin typeface="Arial" charset="0"/>
            </a:endParaRPr>
          </a:p>
          <a:p>
            <a:pPr marL="0" indent="0" eaLnBrk="1" hangingPunct="1"/>
            <a:r>
              <a:rPr lang="en-US" sz="2100" dirty="0">
                <a:latin typeface="Arial" charset="0"/>
              </a:rPr>
              <a:t>The actual size of the program is entered in Total, under Actual, in the Program Size Summary section of the project plan summary.</a:t>
            </a:r>
          </a:p>
        </p:txBody>
      </p:sp>
      <p:sp>
        <p:nvSpPr>
          <p:cNvPr id="29699" name="Rectangle 2"/>
          <p:cNvSpPr>
            <a:spLocks noGrp="1" noChangeArrowheads="1"/>
          </p:cNvSpPr>
          <p:nvPr>
            <p:ph type="title"/>
          </p:nvPr>
        </p:nvSpPr>
        <p:spPr/>
        <p:txBody>
          <a:bodyPr/>
          <a:lstStyle/>
          <a:p>
            <a:pPr eaLnBrk="1" hangingPunct="1"/>
            <a:r>
              <a:rPr lang="en-US">
                <a:latin typeface="Arial" charset="0"/>
              </a:rPr>
              <a:t>Inputting Actual Sizes</a:t>
            </a:r>
          </a:p>
        </p:txBody>
      </p:sp>
      <p:grpSp>
        <p:nvGrpSpPr>
          <p:cNvPr id="2" name="Group 1"/>
          <p:cNvGrpSpPr/>
          <p:nvPr/>
        </p:nvGrpSpPr>
        <p:grpSpPr>
          <a:xfrm>
            <a:off x="3270917" y="1123951"/>
            <a:ext cx="5401274" cy="2910652"/>
            <a:chOff x="3321050" y="1371600"/>
            <a:chExt cx="5511800" cy="2970213"/>
          </a:xfrm>
        </p:grpSpPr>
        <p:pic>
          <p:nvPicPr>
            <p:cNvPr id="29701" name="Picture 5" descr="C:\Tuma\psp\PFA Dash Slides\Process tutorials\Images\Using PSP1\size-est-template-planning-done.png"/>
            <p:cNvPicPr>
              <a:picLocks noChangeAspect="1" noChangeArrowheads="1"/>
            </p:cNvPicPr>
            <p:nvPr/>
          </p:nvPicPr>
          <p:blipFill>
            <a:blip r:embed="rId3">
              <a:extLst>
                <a:ext uri="{28A0092B-C50C-407E-A947-70E740481C1C}">
                  <a14:useLocalDpi xmlns:a14="http://schemas.microsoft.com/office/drawing/2010/main" val="0"/>
                </a:ext>
              </a:extLst>
            </a:blip>
            <a:srcRect l="2335" t="36194" r="5386" b="4086"/>
            <a:stretch>
              <a:fillRect/>
            </a:stretch>
          </p:blipFill>
          <p:spPr bwMode="auto">
            <a:xfrm>
              <a:off x="3321050" y="1371600"/>
              <a:ext cx="5497513" cy="2970213"/>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sp>
          <p:nvSpPr>
            <p:cNvPr id="29702" name="AutoShape 6"/>
            <p:cNvSpPr>
              <a:spLocks noChangeArrowheads="1"/>
            </p:cNvSpPr>
            <p:nvPr/>
          </p:nvSpPr>
          <p:spPr bwMode="auto">
            <a:xfrm>
              <a:off x="7069138" y="1408113"/>
              <a:ext cx="1763712" cy="566737"/>
            </a:xfrm>
            <a:prstGeom prst="roundRect">
              <a:avLst>
                <a:gd name="adj" fmla="val 16667"/>
              </a:avLst>
            </a:prstGeom>
            <a:noFill/>
            <a:ln w="31750">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wrap="none" lIns="92309" tIns="46154" rIns="92309" bIns="46154" anchor="ctr"/>
            <a:lstStyle/>
            <a:p>
              <a:pPr algn="ctr">
                <a:spcBef>
                  <a:spcPct val="30000"/>
                </a:spcBef>
              </a:pPr>
              <a:endParaRPr lang="en-US">
                <a:cs typeface="ＭＳ Ｐゴシック" charset="0"/>
              </a:endParaRPr>
            </a:p>
          </p:txBody>
        </p:sp>
        <p:sp>
          <p:nvSpPr>
            <p:cNvPr id="29703" name="AutoShape 7"/>
            <p:cNvSpPr>
              <a:spLocks noChangeArrowheads="1"/>
            </p:cNvSpPr>
            <p:nvPr/>
          </p:nvSpPr>
          <p:spPr bwMode="auto">
            <a:xfrm>
              <a:off x="7427913" y="2144713"/>
              <a:ext cx="854075" cy="1289050"/>
            </a:xfrm>
            <a:prstGeom prst="roundRect">
              <a:avLst>
                <a:gd name="adj" fmla="val 16667"/>
              </a:avLst>
            </a:prstGeom>
            <a:noFill/>
            <a:ln w="31750">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wrap="none" lIns="92309" tIns="46154" rIns="92309" bIns="46154" anchor="ctr"/>
            <a:lstStyle/>
            <a:p>
              <a:pPr algn="ctr">
                <a:spcBef>
                  <a:spcPct val="30000"/>
                </a:spcBef>
              </a:pPr>
              <a:endParaRPr lang="en-US">
                <a:cs typeface="ＭＳ Ｐゴシック" charset="0"/>
              </a:endParaRPr>
            </a:p>
          </p:txBody>
        </p:sp>
        <p:sp>
          <p:nvSpPr>
            <p:cNvPr id="29704" name="AutoShape 8"/>
            <p:cNvSpPr>
              <a:spLocks noChangeArrowheads="1"/>
            </p:cNvSpPr>
            <p:nvPr/>
          </p:nvSpPr>
          <p:spPr bwMode="auto">
            <a:xfrm>
              <a:off x="8159750" y="3613150"/>
              <a:ext cx="647700" cy="544513"/>
            </a:xfrm>
            <a:prstGeom prst="roundRect">
              <a:avLst>
                <a:gd name="adj" fmla="val 16667"/>
              </a:avLst>
            </a:prstGeom>
            <a:noFill/>
            <a:ln w="31750">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wrap="none" lIns="92309" tIns="46154" rIns="92309" bIns="46154" anchor="ctr"/>
            <a:lstStyle/>
            <a:p>
              <a:pPr algn="ctr">
                <a:spcBef>
                  <a:spcPct val="30000"/>
                </a:spcBef>
              </a:pPr>
              <a:endParaRPr lang="en-US">
                <a:cs typeface="ＭＳ Ｐゴシック" charset="0"/>
              </a:endParaRPr>
            </a:p>
          </p:txBody>
        </p:sp>
      </p:grpSp>
      <p:grpSp>
        <p:nvGrpSpPr>
          <p:cNvPr id="3" name="Group 2"/>
          <p:cNvGrpSpPr/>
          <p:nvPr/>
        </p:nvGrpSpPr>
        <p:grpSpPr>
          <a:xfrm>
            <a:off x="3267742" y="4129754"/>
            <a:ext cx="3140891" cy="2093927"/>
            <a:chOff x="3317875" y="4427538"/>
            <a:chExt cx="3205163" cy="2136775"/>
          </a:xfrm>
        </p:grpSpPr>
        <p:pic>
          <p:nvPicPr>
            <p:cNvPr id="29698" name="Picture 10" descr="C:\Tuma\psp\PFA Dash Slides\Process tutorials\Images\Using PSP1\project-plan-summary-actual-siz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7875" y="4427538"/>
              <a:ext cx="3205163" cy="2136775"/>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sp>
          <p:nvSpPr>
            <p:cNvPr id="29705" name="AutoShape 9"/>
            <p:cNvSpPr>
              <a:spLocks noChangeArrowheads="1"/>
            </p:cNvSpPr>
            <p:nvPr/>
          </p:nvSpPr>
          <p:spPr bwMode="auto">
            <a:xfrm>
              <a:off x="5259388" y="5870575"/>
              <a:ext cx="638175" cy="242888"/>
            </a:xfrm>
            <a:prstGeom prst="roundRect">
              <a:avLst>
                <a:gd name="adj" fmla="val 16667"/>
              </a:avLst>
            </a:prstGeom>
            <a:noFill/>
            <a:ln w="31750">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wrap="none" lIns="92309" tIns="46154" rIns="92309" bIns="46154" anchor="ctr"/>
            <a:lstStyle/>
            <a:p>
              <a:pPr algn="ctr">
                <a:spcBef>
                  <a:spcPct val="30000"/>
                </a:spcBef>
              </a:pPr>
              <a:endParaRPr lang="en-US">
                <a:cs typeface="ＭＳ Ｐゴシック" charset="0"/>
              </a:endParaRPr>
            </a:p>
          </p:txBody>
        </p:sp>
      </p:grpSp>
    </p:spTree>
    <p:extLst>
      <p:ext uri="{BB962C8B-B14F-4D97-AF65-F5344CB8AC3E}">
        <p14:creationId xmlns:p14="http://schemas.microsoft.com/office/powerpoint/2010/main" val="145819697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normAutofit/>
          </a:bodyPr>
          <a:lstStyle/>
          <a:p>
            <a:pPr eaLnBrk="1" hangingPunct="1"/>
            <a:r>
              <a:rPr lang="en-US">
                <a:latin typeface="Arial" charset="0"/>
              </a:rPr>
              <a:t>JD</a:t>
            </a:r>
            <a:r>
              <a:rPr lang="ja-JP" altLang="en-US">
                <a:latin typeface="Arial" charset="0"/>
              </a:rPr>
              <a:t>’</a:t>
            </a:r>
            <a:r>
              <a:rPr lang="en-US">
                <a:latin typeface="Arial" charset="0"/>
              </a:rPr>
              <a:t>s Actual Size Data</a:t>
            </a:r>
          </a:p>
        </p:txBody>
      </p:sp>
      <p:sp>
        <p:nvSpPr>
          <p:cNvPr id="3" name="Content Placeholder 2"/>
          <p:cNvSpPr>
            <a:spLocks noGrp="1"/>
          </p:cNvSpPr>
          <p:nvPr>
            <p:ph sz="half" idx="1"/>
          </p:nvPr>
        </p:nvSpPr>
        <p:spPr>
          <a:xfrm>
            <a:off x="4659216" y="1076898"/>
            <a:ext cx="4065683" cy="5081306"/>
          </a:xfrm>
        </p:spPr>
        <p:txBody>
          <a:bodyPr/>
          <a:lstStyle/>
          <a:p>
            <a:r>
              <a:rPr lang="en-US" sz="1900" dirty="0">
                <a:latin typeface="Arial" charset="0"/>
              </a:rPr>
              <a:t>JD measures the actual size of his program, and gathers the following data.</a:t>
            </a:r>
          </a:p>
          <a:p>
            <a:pPr marL="336550" lvl="1" indent="-222250"/>
            <a:r>
              <a:rPr lang="en-US" sz="1900" dirty="0">
                <a:latin typeface="Arial" charset="0"/>
              </a:rPr>
              <a:t>JD runs all his source code files through his LOC counter, and finds the total LOC is 361. </a:t>
            </a:r>
          </a:p>
          <a:p>
            <a:pPr marL="336550" lvl="1" indent="-222250"/>
            <a:r>
              <a:rPr lang="en-US" sz="1900" dirty="0">
                <a:latin typeface="Arial" charset="0"/>
              </a:rPr>
              <a:t>His LOC counter also provide data on the actual size of his added parts.</a:t>
            </a:r>
          </a:p>
          <a:p>
            <a:pPr marL="336550" lvl="1" indent="-222250"/>
            <a:r>
              <a:rPr lang="en-US" sz="1900" dirty="0">
                <a:latin typeface="Arial" charset="0"/>
              </a:rPr>
              <a:t>He finds that he added 17 LOC and modified 12 LOC from his base</a:t>
            </a:r>
            <a:r>
              <a:rPr lang="en-US" sz="1900" dirty="0" smtClean="0">
                <a:latin typeface="Arial" charset="0"/>
              </a:rPr>
              <a:t>.</a:t>
            </a:r>
            <a:endParaRPr lang="en-US" sz="1900" dirty="0">
              <a:latin typeface="Arial" charset="0"/>
            </a:endParaRPr>
          </a:p>
        </p:txBody>
      </p:sp>
      <p:graphicFrame>
        <p:nvGraphicFramePr>
          <p:cNvPr id="8" name="Group 50"/>
          <p:cNvGraphicFramePr>
            <a:graphicFrameLocks/>
          </p:cNvGraphicFramePr>
          <p:nvPr>
            <p:extLst>
              <p:ext uri="{D42A27DB-BD31-4B8C-83A1-F6EECF244321}">
                <p14:modId xmlns:p14="http://schemas.microsoft.com/office/powerpoint/2010/main" val="2238833579"/>
              </p:ext>
            </p:extLst>
          </p:nvPr>
        </p:nvGraphicFramePr>
        <p:xfrm>
          <a:off x="388938" y="1123950"/>
          <a:ext cx="4123006" cy="4231087"/>
        </p:xfrm>
        <a:graphic>
          <a:graphicData uri="http://schemas.openxmlformats.org/drawingml/2006/table">
            <a:tbl>
              <a:tblPr/>
              <a:tblGrid>
                <a:gridCol w="1298864"/>
                <a:gridCol w="718569"/>
                <a:gridCol w="1233652"/>
                <a:gridCol w="871921"/>
              </a:tblGrid>
              <a:tr h="1040195">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457200" algn="r"/>
                          <a:tab pos="3200400" algn="ctr"/>
                          <a:tab pos="6337300" algn="r"/>
                        </a:tabLst>
                      </a:pPr>
                      <a:r>
                        <a:rPr kumimoji="0" lang="en-US" sz="1800" b="1" i="0" u="none" strike="noStrike" cap="none" normalizeH="0" baseline="0" smtClean="0">
                          <a:ln>
                            <a:noFill/>
                          </a:ln>
                          <a:solidFill>
                            <a:schemeClr val="tx1"/>
                          </a:solidFill>
                          <a:effectLst/>
                          <a:latin typeface="Times" pitchFamily="18" charset="0"/>
                          <a:cs typeface="Times New Roman" pitchFamily="18" charset="0"/>
                        </a:rPr>
                        <a:t>Added Parts (classes)</a:t>
                      </a:r>
                      <a:endParaRPr kumimoji="0" lang="en-US" sz="1800" b="0" i="0" u="none" strike="noStrike" cap="none" normalizeH="0" baseline="0" smtClean="0">
                        <a:ln>
                          <a:noFill/>
                        </a:ln>
                        <a:solidFill>
                          <a:schemeClr val="tx1"/>
                        </a:solidFill>
                        <a:effectLst/>
                        <a:latin typeface="Times New Roman" pitchFamily="18" charset="0"/>
                      </a:endParaRPr>
                    </a:p>
                  </a:txBody>
                  <a:tcPr marL="92309" marR="92309" marT="46158" marB="4615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pitchFamily="18" charset="0"/>
                          <a:cs typeface="Times New Roman" pitchFamily="18" charset="0"/>
                        </a:rPr>
                        <a:t>Type</a:t>
                      </a:r>
                      <a:endParaRPr kumimoji="0" lang="en-US" sz="1800" b="0" i="0" u="none" strike="noStrike" cap="none" normalizeH="0" baseline="0" smtClean="0">
                        <a:ln>
                          <a:noFill/>
                        </a:ln>
                        <a:solidFill>
                          <a:schemeClr val="tx1"/>
                        </a:solidFill>
                        <a:effectLst/>
                        <a:latin typeface="Times New Roman" pitchFamily="18" charset="0"/>
                      </a:endParaRPr>
                    </a:p>
                  </a:txBody>
                  <a:tcPr marL="92309" marR="92309"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pitchFamily="18" charset="0"/>
                          <a:cs typeface="Times New Roman" pitchFamily="18" charset="0"/>
                        </a:rPr>
                        <a:t>Items (methods)</a:t>
                      </a:r>
                      <a:endParaRPr kumimoji="0" lang="en-US" sz="1800" b="0" i="0" u="none" strike="noStrike" cap="none" normalizeH="0" baseline="0" smtClean="0">
                        <a:ln>
                          <a:noFill/>
                        </a:ln>
                        <a:solidFill>
                          <a:schemeClr val="tx1"/>
                        </a:solidFill>
                        <a:effectLst/>
                        <a:latin typeface="Times New Roman" pitchFamily="18" charset="0"/>
                      </a:endParaRPr>
                    </a:p>
                  </a:txBody>
                  <a:tcPr marL="92309" marR="92309"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pitchFamily="18" charset="0"/>
                          <a:cs typeface="Times New Roman" pitchFamily="18" charset="0"/>
                        </a:rPr>
                        <a:t>Size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pitchFamily="18" charset="0"/>
                          <a:cs typeface="Times New Roman" pitchFamily="18" charset="0"/>
                        </a:rPr>
                        <a:t>(LOC)</a:t>
                      </a:r>
                      <a:endParaRPr kumimoji="0" lang="en-US" sz="1800" b="0" i="0" u="none" strike="noStrike" cap="none" normalizeH="0" baseline="0" dirty="0" smtClean="0">
                        <a:ln>
                          <a:noFill/>
                        </a:ln>
                        <a:solidFill>
                          <a:schemeClr val="tx1"/>
                        </a:solidFill>
                        <a:effectLst/>
                        <a:latin typeface="Times New Roman" pitchFamily="18" charset="0"/>
                      </a:endParaRPr>
                    </a:p>
                  </a:txBody>
                  <a:tcPr marL="92309" marR="92309"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triangle" w="med" len="med"/>
                    </a:lnB>
                    <a:lnTlToBr>
                      <a:noFill/>
                    </a:lnTlToBr>
                    <a:lnBlToTr>
                      <a:noFill/>
                    </a:lnBlToTr>
                    <a:noFill/>
                  </a:tcPr>
                </a:tc>
              </a:tr>
              <a:tr h="63602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Input_data</a:t>
                      </a:r>
                      <a:endParaRPr kumimoji="0" lang="en-US" sz="1800" b="0" i="0" u="none" strike="noStrike" cap="none" normalizeH="0" baseline="0" smtClean="0">
                        <a:ln>
                          <a:noFill/>
                        </a:ln>
                        <a:solidFill>
                          <a:schemeClr val="tx1"/>
                        </a:solidFill>
                        <a:effectLst/>
                        <a:latin typeface="Times New Roman" pitchFamily="18" charset="0"/>
                      </a:endParaRPr>
                    </a:p>
                  </a:txBody>
                  <a:tcPr marL="92309" marR="92309" marT="46158" marB="4615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I/O</a:t>
                      </a:r>
                      <a:endParaRPr kumimoji="0" lang="en-US" sz="1800" b="0" i="0" u="none" strike="noStrike" cap="none" normalizeH="0" baseline="0" smtClean="0">
                        <a:ln>
                          <a:noFill/>
                        </a:ln>
                        <a:solidFill>
                          <a:schemeClr val="tx1"/>
                        </a:solidFill>
                        <a:effectLst/>
                        <a:latin typeface="Times New Roman" pitchFamily="18" charset="0"/>
                      </a:endParaRPr>
                    </a:p>
                  </a:txBody>
                  <a:tcPr marL="92309" marR="92309"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2</a:t>
                      </a:r>
                      <a:endParaRPr kumimoji="0" lang="en-US" sz="1800" b="0" i="0" u="none" strike="noStrike" cap="none" normalizeH="0" baseline="0" smtClean="0">
                        <a:ln>
                          <a:noFill/>
                        </a:ln>
                        <a:solidFill>
                          <a:schemeClr val="tx1"/>
                        </a:solidFill>
                        <a:effectLst/>
                        <a:latin typeface="Times New Roman" pitchFamily="18" charset="0"/>
                      </a:endParaRPr>
                    </a:p>
                  </a:txBody>
                  <a:tcPr marL="92309" marR="92309"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20</a:t>
                      </a:r>
                    </a:p>
                  </a:txBody>
                  <a:tcPr marL="92309" marR="92309"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r>
              <a:tr h="63762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Linked_list</a:t>
                      </a:r>
                      <a:endParaRPr kumimoji="0" lang="en-US" sz="1800" b="0" i="0" u="none" strike="noStrike" cap="none" normalizeH="0" baseline="0" smtClean="0">
                        <a:ln>
                          <a:noFill/>
                        </a:ln>
                        <a:solidFill>
                          <a:schemeClr val="tx1"/>
                        </a:solidFill>
                        <a:effectLst/>
                        <a:latin typeface="Times New Roman" pitchFamily="18" charset="0"/>
                      </a:endParaRPr>
                    </a:p>
                  </a:txBody>
                  <a:tcPr marL="92309" marR="92309" marT="46158" marB="4615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data</a:t>
                      </a:r>
                      <a:endParaRPr kumimoji="0" lang="en-US" sz="1800" b="0" i="0" u="none" strike="noStrike" cap="none" normalizeH="0" baseline="0" smtClean="0">
                        <a:ln>
                          <a:noFill/>
                        </a:ln>
                        <a:solidFill>
                          <a:schemeClr val="tx1"/>
                        </a:solidFill>
                        <a:effectLst/>
                        <a:latin typeface="Times New Roman" pitchFamily="18" charset="0"/>
                      </a:endParaRPr>
                    </a:p>
                  </a:txBody>
                  <a:tcPr marL="92309" marR="92309"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6</a:t>
                      </a:r>
                      <a:endParaRPr kumimoji="0" lang="en-US" sz="1800" b="0" i="0" u="none" strike="noStrike" cap="none" normalizeH="0" baseline="0" smtClean="0">
                        <a:ln>
                          <a:noFill/>
                        </a:ln>
                        <a:solidFill>
                          <a:schemeClr val="tx1"/>
                        </a:solidFill>
                        <a:effectLst/>
                        <a:latin typeface="Times New Roman" pitchFamily="18" charset="0"/>
                      </a:endParaRPr>
                    </a:p>
                  </a:txBody>
                  <a:tcPr marL="92309" marR="92309"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52</a:t>
                      </a:r>
                    </a:p>
                  </a:txBody>
                  <a:tcPr marL="92309" marR="92309"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r>
              <a:tr h="63602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Calc_mean</a:t>
                      </a:r>
                      <a:endParaRPr kumimoji="0" lang="en-US" sz="1800" b="0" i="0" u="none" strike="noStrike" cap="none" normalizeH="0" baseline="0" smtClean="0">
                        <a:ln>
                          <a:noFill/>
                        </a:ln>
                        <a:solidFill>
                          <a:schemeClr val="tx1"/>
                        </a:solidFill>
                        <a:effectLst/>
                        <a:latin typeface="Times New Roman" pitchFamily="18" charset="0"/>
                      </a:endParaRPr>
                    </a:p>
                  </a:txBody>
                  <a:tcPr marL="92309" marR="92309" marT="46158" marB="4615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Calc</a:t>
                      </a:r>
                      <a:endParaRPr kumimoji="0" lang="en-US" sz="1800" b="0" i="0" u="none" strike="noStrike" cap="none" normalizeH="0" baseline="0" smtClean="0">
                        <a:ln>
                          <a:noFill/>
                        </a:ln>
                        <a:solidFill>
                          <a:schemeClr val="tx1"/>
                        </a:solidFill>
                        <a:effectLst/>
                        <a:latin typeface="Times New Roman" pitchFamily="18" charset="0"/>
                      </a:endParaRPr>
                    </a:p>
                  </a:txBody>
                  <a:tcPr marL="92309" marR="92309"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1</a:t>
                      </a:r>
                      <a:endParaRPr kumimoji="0" lang="en-US" sz="1800" b="0" i="0" u="none" strike="noStrike" cap="none" normalizeH="0" baseline="0" smtClean="0">
                        <a:ln>
                          <a:noFill/>
                        </a:ln>
                        <a:solidFill>
                          <a:schemeClr val="tx1"/>
                        </a:solidFill>
                        <a:effectLst/>
                        <a:latin typeface="Times New Roman" pitchFamily="18" charset="0"/>
                      </a:endParaRPr>
                    </a:p>
                  </a:txBody>
                  <a:tcPr marL="92309" marR="92309"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8</a:t>
                      </a:r>
                    </a:p>
                  </a:txBody>
                  <a:tcPr marL="92309" marR="92309"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r>
              <a:tr h="63762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Calc_sd</a:t>
                      </a:r>
                      <a:endParaRPr kumimoji="0" lang="en-US" sz="1800" b="0" i="0" u="none" strike="noStrike" cap="none" normalizeH="0" baseline="0" smtClean="0">
                        <a:ln>
                          <a:noFill/>
                        </a:ln>
                        <a:solidFill>
                          <a:schemeClr val="tx1"/>
                        </a:solidFill>
                        <a:effectLst/>
                        <a:latin typeface="Times New Roman" pitchFamily="18" charset="0"/>
                      </a:endParaRPr>
                    </a:p>
                  </a:txBody>
                  <a:tcPr marL="92309" marR="92309" marT="46158" marB="4615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Calc</a:t>
                      </a:r>
                      <a:endParaRPr kumimoji="0" lang="en-US" sz="1800" b="0" i="0" u="none" strike="noStrike" cap="none" normalizeH="0" baseline="0" smtClean="0">
                        <a:ln>
                          <a:noFill/>
                        </a:ln>
                        <a:solidFill>
                          <a:schemeClr val="tx1"/>
                        </a:solidFill>
                        <a:effectLst/>
                        <a:latin typeface="Times New Roman" pitchFamily="18" charset="0"/>
                      </a:endParaRPr>
                    </a:p>
                  </a:txBody>
                  <a:tcPr marL="92309" marR="92309"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1</a:t>
                      </a:r>
                      <a:endParaRPr kumimoji="0" lang="en-US" sz="1800" b="0" i="0" u="none" strike="noStrike" cap="none" normalizeH="0" baseline="0" smtClean="0">
                        <a:ln>
                          <a:noFill/>
                        </a:ln>
                        <a:solidFill>
                          <a:schemeClr val="tx1"/>
                        </a:solidFill>
                        <a:effectLst/>
                        <a:latin typeface="Times New Roman" pitchFamily="18" charset="0"/>
                      </a:endParaRPr>
                    </a:p>
                  </a:txBody>
                  <a:tcPr marL="92309" marR="92309"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22</a:t>
                      </a:r>
                    </a:p>
                  </a:txBody>
                  <a:tcPr marL="92309" marR="92309"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r>
              <a:tr h="64359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Print_result</a:t>
                      </a:r>
                      <a:endParaRPr kumimoji="0" lang="en-US" sz="1800" b="0" i="0" u="none" strike="noStrike" cap="none" normalizeH="0" baseline="0" smtClean="0">
                        <a:ln>
                          <a:noFill/>
                        </a:ln>
                        <a:solidFill>
                          <a:schemeClr val="tx1"/>
                        </a:solidFill>
                        <a:effectLst/>
                        <a:latin typeface="Times New Roman" pitchFamily="18" charset="0"/>
                      </a:endParaRPr>
                    </a:p>
                  </a:txBody>
                  <a:tcPr marL="92309" marR="92309" marT="46158" marB="4615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pitchFamily="18" charset="0"/>
                          <a:cs typeface="Times New Roman" pitchFamily="18" charset="0"/>
                        </a:rPr>
                        <a:t>I/O</a:t>
                      </a:r>
                      <a:endParaRPr kumimoji="0" lang="en-US" sz="1800" b="0" i="0" u="none" strike="noStrike" cap="none" normalizeH="0" baseline="0" smtClean="0">
                        <a:ln>
                          <a:noFill/>
                        </a:ln>
                        <a:solidFill>
                          <a:schemeClr val="tx1"/>
                        </a:solidFill>
                        <a:effectLst/>
                        <a:latin typeface="Times New Roman" pitchFamily="18" charset="0"/>
                      </a:endParaRPr>
                    </a:p>
                  </a:txBody>
                  <a:tcPr marL="92309" marR="92309"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pitchFamily="18" charset="0"/>
                          <a:cs typeface="Times New Roman" pitchFamily="18" charset="0"/>
                        </a:rPr>
                        <a:t>1</a:t>
                      </a:r>
                      <a:endParaRPr kumimoji="0" lang="en-US" sz="1800" b="0" i="0" u="none" strike="noStrike" cap="none" normalizeH="0" baseline="0" dirty="0" smtClean="0">
                        <a:ln>
                          <a:noFill/>
                        </a:ln>
                        <a:solidFill>
                          <a:schemeClr val="tx1"/>
                        </a:solidFill>
                        <a:effectLst/>
                        <a:latin typeface="Times New Roman" pitchFamily="18" charset="0"/>
                      </a:endParaRPr>
                    </a:p>
                  </a:txBody>
                  <a:tcPr marL="92309" marR="92309"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18</a:t>
                      </a:r>
                    </a:p>
                  </a:txBody>
                  <a:tcPr marL="92309" marR="92309" marT="46158" marB="46158"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4839567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latin typeface="Arial" charset="0"/>
              </a:rPr>
              <a:t>Tutorial Objectives</a:t>
            </a:r>
          </a:p>
        </p:txBody>
      </p:sp>
      <p:sp>
        <p:nvSpPr>
          <p:cNvPr id="4099" name="Rectangle 3"/>
          <p:cNvSpPr>
            <a:spLocks noGrp="1" noChangeArrowheads="1"/>
          </p:cNvSpPr>
          <p:nvPr>
            <p:ph idx="1"/>
          </p:nvPr>
        </p:nvSpPr>
        <p:spPr/>
        <p:txBody>
          <a:bodyPr/>
          <a:lstStyle/>
          <a:p>
            <a:pPr marL="0" indent="0" eaLnBrk="1" hangingPunct="1"/>
            <a:r>
              <a:rPr lang="en-US">
                <a:latin typeface="Arial" charset="0"/>
              </a:rPr>
              <a:t>After this tutorial, you will</a:t>
            </a:r>
          </a:p>
          <a:p>
            <a:pPr lvl="1" eaLnBrk="1" hangingPunct="1"/>
            <a:r>
              <a:rPr lang="en-US">
                <a:latin typeface="Arial" charset="0"/>
              </a:rPr>
              <a:t>understand the process changes introduced in PSP1</a:t>
            </a:r>
          </a:p>
          <a:p>
            <a:pPr lvl="1" eaLnBrk="1" hangingPunct="1"/>
            <a:r>
              <a:rPr lang="en-US">
                <a:latin typeface="Arial" charset="0"/>
              </a:rPr>
              <a:t>know how to use the PSP1</a:t>
            </a:r>
          </a:p>
          <a:p>
            <a:pPr lvl="1" eaLnBrk="1" hangingPunct="1"/>
            <a:r>
              <a:rPr lang="en-US">
                <a:latin typeface="Arial" charset="0"/>
              </a:rPr>
              <a:t>be prepared to use PSP1 for program 2</a:t>
            </a:r>
          </a:p>
        </p:txBody>
      </p:sp>
    </p:spTree>
    <p:extLst>
      <p:ext uri="{BB962C8B-B14F-4D97-AF65-F5344CB8AC3E}">
        <p14:creationId xmlns:p14="http://schemas.microsoft.com/office/powerpoint/2010/main" val="33255637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a:latin typeface="Arial" charset="0"/>
              </a:rPr>
              <a:t>Recording Actual Base Part Size</a:t>
            </a:r>
          </a:p>
        </p:txBody>
      </p:sp>
      <p:sp>
        <p:nvSpPr>
          <p:cNvPr id="31747" name="Rectangle 3"/>
          <p:cNvSpPr>
            <a:spLocks noGrp="1" noChangeArrowheads="1"/>
          </p:cNvSpPr>
          <p:nvPr>
            <p:ph idx="1"/>
          </p:nvPr>
        </p:nvSpPr>
        <p:spPr/>
        <p:txBody>
          <a:bodyPr>
            <a:normAutofit/>
          </a:bodyPr>
          <a:lstStyle/>
          <a:p>
            <a:pPr marL="419100" indent="-419100" defTabSz="811213" eaLnBrk="1" hangingPunct="1"/>
            <a:r>
              <a:rPr lang="en-US" dirty="0">
                <a:latin typeface="Arial" charset="0"/>
              </a:rPr>
              <a:t>During postmortem, enter the size of each base part.</a:t>
            </a:r>
          </a:p>
          <a:p>
            <a:pPr marL="547688" lvl="1" indent="-419100" defTabSz="811213" eaLnBrk="1" hangingPunct="1">
              <a:buFont typeface="Times" charset="0"/>
              <a:buAutoNum type="arabicPeriod"/>
            </a:pPr>
            <a:r>
              <a:rPr lang="en-US" dirty="0">
                <a:latin typeface="Arial" charset="0"/>
              </a:rPr>
              <a:t>Measure and enter the actual base, deleted, modified, and added size. </a:t>
            </a:r>
            <a:r>
              <a:rPr lang="en-US" i="1" dirty="0">
                <a:latin typeface="Arial" charset="0"/>
              </a:rPr>
              <a:t>(In the Process Dashboard, the Postmortem script contains a hyperlink to a tool that you may find helpful for measuring deleted, modified, and added LOC.)</a:t>
            </a:r>
            <a:endParaRPr lang="en-US" dirty="0">
              <a:latin typeface="Arial" charset="0"/>
            </a:endParaRPr>
          </a:p>
          <a:p>
            <a:pPr marL="419100" indent="-419100" defTabSz="811213" eaLnBrk="1" hangingPunct="1"/>
            <a:r>
              <a:rPr lang="en-US" dirty="0">
                <a:latin typeface="Arial" charset="0"/>
              </a:rPr>
              <a:t>Note:</a:t>
            </a:r>
          </a:p>
          <a:p>
            <a:pPr marL="342900" lvl="1" indent="-166688" defTabSz="811213" eaLnBrk="1" hangingPunct="1"/>
            <a:r>
              <a:rPr lang="en-US" dirty="0">
                <a:latin typeface="Arial" charset="0"/>
              </a:rPr>
              <a:t>For a part not estimated, add it and enter zeros in Plan column.</a:t>
            </a:r>
          </a:p>
          <a:p>
            <a:pPr marL="342900" lvl="1" indent="-166688" defTabSz="811213" eaLnBrk="1" hangingPunct="1"/>
            <a:r>
              <a:rPr lang="en-US" dirty="0">
                <a:latin typeface="Arial" charset="0"/>
              </a:rPr>
              <a:t>For a part not used, enter zeros in Actual column.</a:t>
            </a:r>
          </a:p>
        </p:txBody>
      </p:sp>
      <p:grpSp>
        <p:nvGrpSpPr>
          <p:cNvPr id="2" name="Group 1"/>
          <p:cNvGrpSpPr/>
          <p:nvPr/>
        </p:nvGrpSpPr>
        <p:grpSpPr>
          <a:xfrm>
            <a:off x="603250" y="4768336"/>
            <a:ext cx="7996238" cy="1138238"/>
            <a:chOff x="603250" y="4968875"/>
            <a:chExt cx="7996238" cy="1138238"/>
          </a:xfrm>
        </p:grpSpPr>
        <p:pic>
          <p:nvPicPr>
            <p:cNvPr id="31748" name="Picture 5" descr="C:\Tuma\psp\PFA Dash Slides\Process tutorials\Images\Using PSP1\size-est-template-planning-done.png"/>
            <p:cNvPicPr>
              <a:picLocks noChangeAspect="1" noChangeArrowheads="1"/>
            </p:cNvPicPr>
            <p:nvPr/>
          </p:nvPicPr>
          <p:blipFill>
            <a:blip r:embed="rId3">
              <a:extLst>
                <a:ext uri="{28A0092B-C50C-407E-A947-70E740481C1C}">
                  <a14:useLocalDpi xmlns:a14="http://schemas.microsoft.com/office/drawing/2010/main" val="0"/>
                </a:ext>
              </a:extLst>
            </a:blip>
            <a:srcRect l="2335" t="36194" r="5386" b="48080"/>
            <a:stretch>
              <a:fillRect/>
            </a:stretch>
          </p:blipFill>
          <p:spPr bwMode="auto">
            <a:xfrm>
              <a:off x="603250" y="4968875"/>
              <a:ext cx="7996238" cy="1138238"/>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pic>
          <p:nvPicPr>
            <p:cNvPr id="31749"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93050" y="5159375"/>
              <a:ext cx="187325" cy="185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5232083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a:latin typeface="Arial" charset="0"/>
              </a:rPr>
              <a:t>Recording Actual Added Part Size</a:t>
            </a:r>
          </a:p>
        </p:txBody>
      </p:sp>
      <p:sp>
        <p:nvSpPr>
          <p:cNvPr id="32771" name="Rectangle 3"/>
          <p:cNvSpPr>
            <a:spLocks noGrp="1" noChangeArrowheads="1"/>
          </p:cNvSpPr>
          <p:nvPr>
            <p:ph idx="1"/>
          </p:nvPr>
        </p:nvSpPr>
        <p:spPr/>
        <p:txBody>
          <a:bodyPr/>
          <a:lstStyle/>
          <a:p>
            <a:pPr marL="419100" indent="-419100" defTabSz="811213" eaLnBrk="1" hangingPunct="1"/>
            <a:r>
              <a:rPr lang="en-US" dirty="0">
                <a:latin typeface="Arial" charset="0"/>
              </a:rPr>
              <a:t>During postmortem, enter the size of each added part.</a:t>
            </a:r>
          </a:p>
          <a:p>
            <a:pPr marL="547688" lvl="1" indent="-419100" defTabSz="811213" eaLnBrk="1" hangingPunct="1">
              <a:buFontTx/>
              <a:buAutoNum type="arabicPeriod"/>
            </a:pPr>
            <a:r>
              <a:rPr lang="en-US" dirty="0">
                <a:latin typeface="Arial" charset="0"/>
              </a:rPr>
              <a:t>Measure and enter the actual size.</a:t>
            </a:r>
          </a:p>
          <a:p>
            <a:pPr marL="547688" lvl="1" indent="-419100" defTabSz="811213" eaLnBrk="1" hangingPunct="1">
              <a:buFontTx/>
              <a:buAutoNum type="arabicPeriod"/>
            </a:pPr>
            <a:r>
              <a:rPr lang="en-US" dirty="0">
                <a:latin typeface="Arial" charset="0"/>
              </a:rPr>
              <a:t>Measure and enter the actual number of items.</a:t>
            </a:r>
          </a:p>
          <a:p>
            <a:pPr marL="419100" indent="-419100" defTabSz="811213" eaLnBrk="1" hangingPunct="1"/>
            <a:r>
              <a:rPr lang="en-US" dirty="0">
                <a:latin typeface="Arial" charset="0"/>
              </a:rPr>
              <a:t>Note:</a:t>
            </a:r>
          </a:p>
          <a:p>
            <a:pPr marL="342900" lvl="1" indent="-166688" defTabSz="811213" eaLnBrk="1" hangingPunct="1"/>
            <a:r>
              <a:rPr lang="en-US" dirty="0">
                <a:latin typeface="Arial" charset="0"/>
              </a:rPr>
              <a:t>For a part not estimated, add it and enter zeros in Plan column.</a:t>
            </a:r>
          </a:p>
          <a:p>
            <a:pPr marL="342900" lvl="1" indent="-166688" defTabSz="811213" eaLnBrk="1" hangingPunct="1"/>
            <a:r>
              <a:rPr lang="en-US" dirty="0">
                <a:latin typeface="Arial" charset="0"/>
              </a:rPr>
              <a:t>For a part not used, enter zeros in Actual column.</a:t>
            </a:r>
          </a:p>
        </p:txBody>
      </p:sp>
      <p:grpSp>
        <p:nvGrpSpPr>
          <p:cNvPr id="2" name="Group 1"/>
          <p:cNvGrpSpPr/>
          <p:nvPr/>
        </p:nvGrpSpPr>
        <p:grpSpPr>
          <a:xfrm>
            <a:off x="1179018" y="3823755"/>
            <a:ext cx="6856412" cy="2003425"/>
            <a:chOff x="903288" y="4341813"/>
            <a:chExt cx="6856412" cy="2003425"/>
          </a:xfrm>
        </p:grpSpPr>
        <p:pic>
          <p:nvPicPr>
            <p:cNvPr id="32772" name="Picture 5" descr="C:\Tuma\psp\PFA Dash Slides\Process tutorials\Images\Using PSP1\size-est-template-planning-done.png"/>
            <p:cNvPicPr>
              <a:picLocks noChangeAspect="1" noChangeArrowheads="1"/>
            </p:cNvPicPr>
            <p:nvPr/>
          </p:nvPicPr>
          <p:blipFill>
            <a:blip r:embed="rId3">
              <a:extLst>
                <a:ext uri="{28A0092B-C50C-407E-A947-70E740481C1C}">
                  <a14:useLocalDpi xmlns:a14="http://schemas.microsoft.com/office/drawing/2010/main" val="0"/>
                </a:ext>
              </a:extLst>
            </a:blip>
            <a:srcRect l="2335" t="51402" r="13266" b="19038"/>
            <a:stretch>
              <a:fillRect/>
            </a:stretch>
          </p:blipFill>
          <p:spPr bwMode="auto">
            <a:xfrm>
              <a:off x="903288" y="4341813"/>
              <a:ext cx="6856412" cy="2003425"/>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pic>
          <p:nvPicPr>
            <p:cNvPr id="32773"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05600" y="4830763"/>
              <a:ext cx="187325" cy="1857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2774"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42163" y="4830763"/>
              <a:ext cx="187325" cy="1857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7876694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a:latin typeface="Arial" charset="0"/>
              </a:rPr>
              <a:t>Recording Actual Reused Part Size</a:t>
            </a:r>
          </a:p>
        </p:txBody>
      </p:sp>
      <p:sp>
        <p:nvSpPr>
          <p:cNvPr id="33795" name="Rectangle 3"/>
          <p:cNvSpPr>
            <a:spLocks noGrp="1" noChangeArrowheads="1"/>
          </p:cNvSpPr>
          <p:nvPr>
            <p:ph idx="1"/>
          </p:nvPr>
        </p:nvSpPr>
        <p:spPr/>
        <p:txBody>
          <a:bodyPr/>
          <a:lstStyle/>
          <a:p>
            <a:pPr marL="419100" indent="-419100" defTabSz="811213" eaLnBrk="1" hangingPunct="1"/>
            <a:r>
              <a:rPr lang="en-US" dirty="0">
                <a:latin typeface="Arial" charset="0"/>
              </a:rPr>
              <a:t>During postmortem, enter the size of each reused part.</a:t>
            </a:r>
          </a:p>
          <a:p>
            <a:pPr marL="547688" lvl="1" indent="-419100" defTabSz="811213" eaLnBrk="1" hangingPunct="1">
              <a:buFontTx/>
              <a:buAutoNum type="arabicPeriod"/>
            </a:pPr>
            <a:r>
              <a:rPr lang="en-US" dirty="0">
                <a:latin typeface="Arial" charset="0"/>
              </a:rPr>
              <a:t>Measure and enter the actual size of the reused part.</a:t>
            </a:r>
          </a:p>
          <a:p>
            <a:pPr marL="419100" indent="-419100" defTabSz="811213" eaLnBrk="1" hangingPunct="1"/>
            <a:r>
              <a:rPr lang="en-US" dirty="0">
                <a:latin typeface="Arial" charset="0"/>
              </a:rPr>
              <a:t>Note:</a:t>
            </a:r>
          </a:p>
          <a:p>
            <a:pPr marL="342900" lvl="1" indent="-166688" defTabSz="811213" eaLnBrk="1" hangingPunct="1"/>
            <a:r>
              <a:rPr lang="en-US" dirty="0">
                <a:latin typeface="Arial" charset="0"/>
              </a:rPr>
              <a:t>For a part not estimated, add it and enter zeros in Plan column.</a:t>
            </a:r>
          </a:p>
          <a:p>
            <a:pPr marL="342900" lvl="1" indent="-166688" defTabSz="811213" eaLnBrk="1" hangingPunct="1"/>
            <a:r>
              <a:rPr lang="en-US" dirty="0">
                <a:latin typeface="Arial" charset="0"/>
              </a:rPr>
              <a:t>For a part not used, enter zeros in Actual column.</a:t>
            </a:r>
          </a:p>
        </p:txBody>
      </p:sp>
      <p:grpSp>
        <p:nvGrpSpPr>
          <p:cNvPr id="2" name="Group 1"/>
          <p:cNvGrpSpPr/>
          <p:nvPr/>
        </p:nvGrpSpPr>
        <p:grpSpPr>
          <a:xfrm>
            <a:off x="792163" y="3415653"/>
            <a:ext cx="7496175" cy="1038225"/>
            <a:chOff x="792163" y="4443413"/>
            <a:chExt cx="7496175" cy="1038225"/>
          </a:xfrm>
        </p:grpSpPr>
        <p:pic>
          <p:nvPicPr>
            <p:cNvPr id="33796" name="Picture 5" descr="C:\Tuma\psp\PFA Dash Slides\Process tutorials\Images\Using PSP1\size-est-template-planning-done.png"/>
            <p:cNvPicPr>
              <a:picLocks noChangeAspect="1" noChangeArrowheads="1"/>
            </p:cNvPicPr>
            <p:nvPr/>
          </p:nvPicPr>
          <p:blipFill>
            <a:blip r:embed="rId3">
              <a:extLst>
                <a:ext uri="{28A0092B-C50C-407E-A947-70E740481C1C}">
                  <a14:useLocalDpi xmlns:a14="http://schemas.microsoft.com/office/drawing/2010/main" val="0"/>
                </a:ext>
              </a:extLst>
            </a:blip>
            <a:srcRect l="2335" t="80618" r="5386" b="4086"/>
            <a:stretch>
              <a:fillRect/>
            </a:stretch>
          </p:blipFill>
          <p:spPr bwMode="auto">
            <a:xfrm>
              <a:off x="792163" y="4443413"/>
              <a:ext cx="7496175" cy="1038225"/>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pic>
          <p:nvPicPr>
            <p:cNvPr id="33797"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39063" y="4959350"/>
              <a:ext cx="187325" cy="185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1089595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normAutofit fontScale="90000"/>
          </a:bodyPr>
          <a:lstStyle/>
          <a:p>
            <a:pPr eaLnBrk="1" hangingPunct="1"/>
            <a:r>
              <a:rPr lang="en-US">
                <a:latin typeface="Arial" charset="0"/>
              </a:rPr>
              <a:t>JD</a:t>
            </a:r>
            <a:r>
              <a:rPr lang="ja-JP" altLang="en-US">
                <a:latin typeface="Arial" charset="0"/>
              </a:rPr>
              <a:t>’</a:t>
            </a:r>
            <a:r>
              <a:rPr lang="en-US">
                <a:latin typeface="Arial" charset="0"/>
              </a:rPr>
              <a:t>s Size Estimating Template with Actual Size Data</a:t>
            </a:r>
          </a:p>
        </p:txBody>
      </p:sp>
      <p:pic>
        <p:nvPicPr>
          <p:cNvPr id="34819" name="Picture 4" descr="C:\Tuma\psp\PFA Dash Slides\Process tutorials\Images\Using PSP1\size-est-template-postmortem-do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363" y="1016313"/>
            <a:ext cx="8101012" cy="5183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84515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a:latin typeface="Arial" charset="0"/>
              </a:rPr>
              <a:t>Recording Total Actual Size</a:t>
            </a:r>
          </a:p>
        </p:txBody>
      </p:sp>
      <p:sp>
        <p:nvSpPr>
          <p:cNvPr id="35843" name="Rectangle 3"/>
          <p:cNvSpPr>
            <a:spLocks noGrp="1" noChangeArrowheads="1"/>
          </p:cNvSpPr>
          <p:nvPr>
            <p:ph idx="1"/>
          </p:nvPr>
        </p:nvSpPr>
        <p:spPr/>
        <p:txBody>
          <a:bodyPr/>
          <a:lstStyle/>
          <a:p>
            <a:pPr marL="0" indent="0" defTabSz="811213" eaLnBrk="1" hangingPunct="1"/>
            <a:r>
              <a:rPr lang="en-US">
                <a:latin typeface="Arial" charset="0"/>
              </a:rPr>
              <a:t>During postmortem, use your line of code counter to measure the actual total size and enter it here. Only total size is entered on the project plan summary.  </a:t>
            </a:r>
          </a:p>
        </p:txBody>
      </p:sp>
      <p:grpSp>
        <p:nvGrpSpPr>
          <p:cNvPr id="2" name="Group 1"/>
          <p:cNvGrpSpPr/>
          <p:nvPr/>
        </p:nvGrpSpPr>
        <p:grpSpPr>
          <a:xfrm>
            <a:off x="2154238" y="2432953"/>
            <a:ext cx="4953000" cy="3303587"/>
            <a:chOff x="2154238" y="2700338"/>
            <a:chExt cx="4953000" cy="3303587"/>
          </a:xfrm>
        </p:grpSpPr>
        <p:pic>
          <p:nvPicPr>
            <p:cNvPr id="35844" name="Picture 10" descr="C:\Tuma\psp\PFA Dash Slides\Process tutorials\Images\Using PSP1\project-plan-summary-actual-siz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4238" y="2700338"/>
              <a:ext cx="4953000" cy="3303587"/>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pic>
          <p:nvPicPr>
            <p:cNvPr id="35845"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38813" y="5027613"/>
              <a:ext cx="187325" cy="1857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6951155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normAutofit fontScale="90000"/>
          </a:bodyPr>
          <a:lstStyle/>
          <a:p>
            <a:pPr eaLnBrk="1" hangingPunct="1"/>
            <a:r>
              <a:rPr lang="en-US" dirty="0">
                <a:latin typeface="Arial" charset="0"/>
              </a:rPr>
              <a:t>JD</a:t>
            </a:r>
            <a:r>
              <a:rPr lang="ja-JP" altLang="en-US" dirty="0">
                <a:latin typeface="Arial" charset="0"/>
              </a:rPr>
              <a:t>’</a:t>
            </a:r>
            <a:r>
              <a:rPr lang="en-US" dirty="0">
                <a:latin typeface="Arial" charset="0"/>
              </a:rPr>
              <a:t>s Project Plan Summary with Actual Total </a:t>
            </a:r>
            <a:r>
              <a:rPr lang="en-US" dirty="0" smtClean="0">
                <a:latin typeface="Arial" charset="0"/>
              </a:rPr>
              <a:t/>
            </a:r>
            <a:br>
              <a:rPr lang="en-US" dirty="0" smtClean="0">
                <a:latin typeface="Arial" charset="0"/>
              </a:rPr>
            </a:br>
            <a:r>
              <a:rPr lang="en-US" dirty="0" smtClean="0">
                <a:latin typeface="Arial" charset="0"/>
              </a:rPr>
              <a:t>Program </a:t>
            </a:r>
            <a:r>
              <a:rPr lang="en-US" dirty="0">
                <a:latin typeface="Arial" charset="0"/>
              </a:rPr>
              <a:t>Size</a:t>
            </a:r>
          </a:p>
        </p:txBody>
      </p:sp>
      <p:sp>
        <p:nvSpPr>
          <p:cNvPr id="3" name="Content Placeholder 2"/>
          <p:cNvSpPr>
            <a:spLocks noGrp="1"/>
          </p:cNvSpPr>
          <p:nvPr>
            <p:ph sz="half" idx="1"/>
          </p:nvPr>
        </p:nvSpPr>
        <p:spPr/>
        <p:txBody>
          <a:bodyPr>
            <a:normAutofit fontScale="85000" lnSpcReduction="10000"/>
          </a:bodyPr>
          <a:lstStyle/>
          <a:p>
            <a:r>
              <a:rPr lang="en-US" sz="2400" dirty="0">
                <a:latin typeface="Arial" charset="0"/>
              </a:rPr>
              <a:t>JD is upset that his individual part estimates were not too accurate.</a:t>
            </a:r>
          </a:p>
          <a:p>
            <a:r>
              <a:rPr lang="en-US" sz="2400" dirty="0">
                <a:latin typeface="Arial" charset="0"/>
              </a:rPr>
              <a:t>His instructor tells him that the goal is not to have perfect estimates for each part, but to have balanced estimates where individual errors cancel each other.  </a:t>
            </a:r>
          </a:p>
          <a:p>
            <a:r>
              <a:rPr lang="en-US" sz="2400" dirty="0">
                <a:latin typeface="Arial" charset="0"/>
              </a:rPr>
              <a:t>The instructor points out that his overall estimate is pretty close to the overall actual</a:t>
            </a:r>
            <a:r>
              <a:rPr lang="en-US" sz="2400" dirty="0" smtClean="0">
                <a:latin typeface="Arial" charset="0"/>
              </a:rPr>
              <a:t>.</a:t>
            </a:r>
            <a:endParaRPr lang="en-US" sz="2400" dirty="0">
              <a:latin typeface="Arial" charset="0"/>
            </a:endParaRPr>
          </a:p>
        </p:txBody>
      </p:sp>
      <p:grpSp>
        <p:nvGrpSpPr>
          <p:cNvPr id="4" name="Group 3"/>
          <p:cNvGrpSpPr/>
          <p:nvPr/>
        </p:nvGrpSpPr>
        <p:grpSpPr>
          <a:xfrm>
            <a:off x="299620" y="1005858"/>
            <a:ext cx="5616041" cy="5267042"/>
            <a:chOff x="307975" y="1557338"/>
            <a:chExt cx="5006975" cy="4695825"/>
          </a:xfrm>
        </p:grpSpPr>
        <p:pic>
          <p:nvPicPr>
            <p:cNvPr id="36868" name="Picture 5" descr="C:\Tuma\psp\PFA Dash Slides\Process tutorials\Images\Using PSP1\project-plan-summary-with-actual-siz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975" y="1557338"/>
              <a:ext cx="5006975" cy="4695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6869" name="AutoShape 6"/>
            <p:cNvSpPr>
              <a:spLocks noChangeArrowheads="1"/>
            </p:cNvSpPr>
            <p:nvPr/>
          </p:nvSpPr>
          <p:spPr bwMode="auto">
            <a:xfrm>
              <a:off x="2366963" y="4743450"/>
              <a:ext cx="1606550" cy="306388"/>
            </a:xfrm>
            <a:prstGeom prst="roundRect">
              <a:avLst>
                <a:gd name="adj" fmla="val 16667"/>
              </a:avLst>
            </a:prstGeom>
            <a:noFill/>
            <a:ln w="31750">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wrap="none" lIns="92309" tIns="46154" rIns="92309" bIns="46154" anchor="ctr"/>
            <a:lstStyle/>
            <a:p>
              <a:pPr algn="ctr">
                <a:spcBef>
                  <a:spcPct val="30000"/>
                </a:spcBef>
              </a:pPr>
              <a:endParaRPr lang="en-US">
                <a:cs typeface="ＭＳ Ｐゴシック" charset="0"/>
              </a:endParaRPr>
            </a:p>
          </p:txBody>
        </p:sp>
      </p:grpSp>
    </p:spTree>
    <p:extLst>
      <p:ext uri="{BB962C8B-B14F-4D97-AF65-F5344CB8AC3E}">
        <p14:creationId xmlns:p14="http://schemas.microsoft.com/office/powerpoint/2010/main" val="1895030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a:latin typeface="Arial" charset="0"/>
              </a:rPr>
              <a:t>Process Improvement Proposal -1</a:t>
            </a:r>
          </a:p>
        </p:txBody>
      </p:sp>
      <p:sp>
        <p:nvSpPr>
          <p:cNvPr id="37891" name="Rectangle 3"/>
          <p:cNvSpPr>
            <a:spLocks noGrp="1" noChangeArrowheads="1"/>
          </p:cNvSpPr>
          <p:nvPr>
            <p:ph idx="1"/>
          </p:nvPr>
        </p:nvSpPr>
        <p:spPr/>
        <p:txBody>
          <a:bodyPr/>
          <a:lstStyle/>
          <a:p>
            <a:pPr marL="0" indent="0" eaLnBrk="1" hangingPunct="1"/>
            <a:r>
              <a:rPr lang="en-US" dirty="0">
                <a:latin typeface="Arial" charset="0"/>
              </a:rPr>
              <a:t>To improve your process, you will need to capture process problems and propose improvements for future reference.</a:t>
            </a:r>
          </a:p>
          <a:p>
            <a:pPr marL="0" indent="0" eaLnBrk="1" hangingPunct="1"/>
            <a:r>
              <a:rPr lang="en-US" dirty="0">
                <a:latin typeface="Arial" charset="0"/>
              </a:rPr>
              <a:t>You will need to know</a:t>
            </a:r>
          </a:p>
          <a:p>
            <a:pPr lvl="1" eaLnBrk="1" hangingPunct="1"/>
            <a:r>
              <a:rPr lang="en-US" dirty="0">
                <a:latin typeface="Arial" charset="0"/>
              </a:rPr>
              <a:t>any problems you have encountered in using the process</a:t>
            </a:r>
          </a:p>
          <a:p>
            <a:pPr lvl="1" eaLnBrk="1" hangingPunct="1"/>
            <a:r>
              <a:rPr lang="en-US" dirty="0">
                <a:latin typeface="Arial" charset="0"/>
              </a:rPr>
              <a:t>any suggestions you have for process improvements</a:t>
            </a:r>
          </a:p>
          <a:p>
            <a:pPr lvl="1" eaLnBrk="1" hangingPunct="1"/>
            <a:r>
              <a:rPr lang="en-US" dirty="0">
                <a:latin typeface="Arial" charset="0"/>
              </a:rPr>
              <a:t>your observations and findings from doing the assignments</a:t>
            </a:r>
          </a:p>
        </p:txBody>
      </p:sp>
    </p:spTree>
    <p:extLst>
      <p:ext uri="{BB962C8B-B14F-4D97-AF65-F5344CB8AC3E}">
        <p14:creationId xmlns:p14="http://schemas.microsoft.com/office/powerpoint/2010/main" val="27113453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Grp="1" noChangeArrowheads="1"/>
          </p:cNvSpPr>
          <p:nvPr>
            <p:ph type="title"/>
          </p:nvPr>
        </p:nvSpPr>
        <p:spPr/>
        <p:txBody>
          <a:bodyPr/>
          <a:lstStyle/>
          <a:p>
            <a:pPr eaLnBrk="1" hangingPunct="1"/>
            <a:r>
              <a:rPr lang="en-US">
                <a:latin typeface="Arial" charset="0"/>
              </a:rPr>
              <a:t>Process Improvement Proposal -2</a:t>
            </a:r>
          </a:p>
        </p:txBody>
      </p:sp>
      <p:sp>
        <p:nvSpPr>
          <p:cNvPr id="2" name="Content Placeholder 1"/>
          <p:cNvSpPr>
            <a:spLocks noGrp="1"/>
          </p:cNvSpPr>
          <p:nvPr>
            <p:ph sz="half" idx="1"/>
          </p:nvPr>
        </p:nvSpPr>
        <p:spPr/>
        <p:txBody>
          <a:bodyPr>
            <a:normAutofit lnSpcReduction="10000"/>
          </a:bodyPr>
          <a:lstStyle/>
          <a:p>
            <a:r>
              <a:rPr lang="en-US" dirty="0">
                <a:latin typeface="Arial" charset="0"/>
              </a:rPr>
              <a:t>You should complete a PIP form for each assignment.</a:t>
            </a:r>
          </a:p>
          <a:p>
            <a:r>
              <a:rPr lang="en-US" dirty="0">
                <a:latin typeface="Arial" charset="0"/>
              </a:rPr>
              <a:t>Open the PIP form by clicking the hyperlink in the Postmortem script.</a:t>
            </a:r>
          </a:p>
          <a:p>
            <a:r>
              <a:rPr lang="en-US" dirty="0">
                <a:latin typeface="Arial" charset="0"/>
              </a:rPr>
              <a:t>The dashboard will ask you where you would like to place the file.  Then it will create a document, and open it in your word processing application</a:t>
            </a:r>
            <a:r>
              <a:rPr lang="en-US" dirty="0" smtClean="0">
                <a:latin typeface="Arial" charset="0"/>
              </a:rPr>
              <a:t>.</a:t>
            </a:r>
            <a:endParaRPr lang="en-US" dirty="0">
              <a:latin typeface="Arial" charset="0"/>
            </a:endParaRPr>
          </a:p>
        </p:txBody>
      </p:sp>
      <p:grpSp>
        <p:nvGrpSpPr>
          <p:cNvPr id="3" name="Group 2"/>
          <p:cNvGrpSpPr/>
          <p:nvPr/>
        </p:nvGrpSpPr>
        <p:grpSpPr>
          <a:xfrm>
            <a:off x="349513" y="1123950"/>
            <a:ext cx="5552435" cy="4566330"/>
            <a:chOff x="3407609" y="1479550"/>
            <a:chExt cx="5552435" cy="4566330"/>
          </a:xfrm>
        </p:grpSpPr>
        <p:pic>
          <p:nvPicPr>
            <p:cNvPr id="38914" name="Picture 8" descr="C:\Tuma\psp\PFA Dash Slides\Process tutorials\Images\Using PSP1\postmortem-exit-criteri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47034" y="1479550"/>
              <a:ext cx="5430266" cy="168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8917" name="AutoShape 6"/>
            <p:cNvSpPr>
              <a:spLocks noChangeArrowheads="1"/>
            </p:cNvSpPr>
            <p:nvPr/>
          </p:nvSpPr>
          <p:spPr bwMode="auto">
            <a:xfrm>
              <a:off x="5166242" y="2438400"/>
              <a:ext cx="3557071" cy="481767"/>
            </a:xfrm>
            <a:prstGeom prst="roundRect">
              <a:avLst>
                <a:gd name="adj" fmla="val 16667"/>
              </a:avLst>
            </a:prstGeom>
            <a:noFill/>
            <a:ln w="38100">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wrap="none" lIns="92309" tIns="46154" rIns="92309" bIns="46154" anchor="ctr"/>
            <a:lstStyle/>
            <a:p>
              <a:pPr algn="ctr">
                <a:spcBef>
                  <a:spcPct val="30000"/>
                </a:spcBef>
              </a:pPr>
              <a:endParaRPr lang="en-US">
                <a:cs typeface="ＭＳ Ｐゴシック" charset="0"/>
              </a:endParaRPr>
            </a:p>
          </p:txBody>
        </p:sp>
        <p:pic>
          <p:nvPicPr>
            <p:cNvPr id="38918" name="Picture 6" descr="C:\Tuma\psp\PFA Dash Slides\Process tutorials\Images\Using PSP1\pip-form.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07609" y="3301239"/>
              <a:ext cx="5552435" cy="274464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8742857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normAutofit/>
          </a:bodyPr>
          <a:lstStyle/>
          <a:p>
            <a:pPr eaLnBrk="1" hangingPunct="1"/>
            <a:r>
              <a:rPr lang="en-US">
                <a:latin typeface="Arial" charset="0"/>
              </a:rPr>
              <a:t>Test Report Template</a:t>
            </a:r>
          </a:p>
        </p:txBody>
      </p:sp>
      <p:sp>
        <p:nvSpPr>
          <p:cNvPr id="2" name="Content Placeholder 1"/>
          <p:cNvSpPr>
            <a:spLocks noGrp="1"/>
          </p:cNvSpPr>
          <p:nvPr>
            <p:ph sz="half" idx="1"/>
          </p:nvPr>
        </p:nvSpPr>
        <p:spPr/>
        <p:txBody>
          <a:bodyPr>
            <a:normAutofit fontScale="92500"/>
          </a:bodyPr>
          <a:lstStyle/>
          <a:p>
            <a:r>
              <a:rPr lang="en-US" dirty="0">
                <a:latin typeface="Arial" charset="0"/>
              </a:rPr>
              <a:t>Use this form to document</a:t>
            </a:r>
          </a:p>
          <a:p>
            <a:pPr marL="465138" lvl="1" indent="-241300"/>
            <a:r>
              <a:rPr lang="en-US" dirty="0">
                <a:latin typeface="Arial" charset="0"/>
              </a:rPr>
              <a:t>what tests to run</a:t>
            </a:r>
          </a:p>
          <a:p>
            <a:pPr marL="465138" lvl="1" indent="-241300"/>
            <a:r>
              <a:rPr lang="en-US" dirty="0">
                <a:latin typeface="Arial" charset="0"/>
              </a:rPr>
              <a:t>how to run the tests</a:t>
            </a:r>
          </a:p>
          <a:p>
            <a:pPr marL="465138" lvl="1" indent="-241300"/>
            <a:r>
              <a:rPr lang="en-US" dirty="0">
                <a:latin typeface="Arial" charset="0"/>
              </a:rPr>
              <a:t>the results that were obtained</a:t>
            </a:r>
          </a:p>
          <a:p>
            <a:r>
              <a:rPr lang="en-US" dirty="0">
                <a:latin typeface="Arial" charset="0"/>
              </a:rPr>
              <a:t>Test reports are helpful for</a:t>
            </a:r>
          </a:p>
          <a:p>
            <a:pPr marL="465138" lvl="1" indent="-241300"/>
            <a:r>
              <a:rPr lang="en-US" dirty="0">
                <a:latin typeface="Arial" charset="0"/>
              </a:rPr>
              <a:t>developing and recording test cases</a:t>
            </a:r>
          </a:p>
          <a:p>
            <a:pPr marL="465138" lvl="1" indent="-241300"/>
            <a:r>
              <a:rPr lang="en-US" dirty="0">
                <a:latin typeface="Arial" charset="0"/>
              </a:rPr>
              <a:t>performing regression testing</a:t>
            </a:r>
          </a:p>
          <a:p>
            <a:r>
              <a:rPr lang="en-US" dirty="0">
                <a:latin typeface="Arial" charset="0"/>
              </a:rPr>
              <a:t>Design your test cases in the design phase and run them in the test phase</a:t>
            </a:r>
            <a:r>
              <a:rPr lang="en-US" dirty="0" smtClean="0">
                <a:latin typeface="Arial" charset="0"/>
              </a:rPr>
              <a:t>.</a:t>
            </a:r>
            <a:endParaRPr lang="en-US" dirty="0">
              <a:latin typeface="Arial" charset="0"/>
            </a:endParaRPr>
          </a:p>
        </p:txBody>
      </p:sp>
      <p:grpSp>
        <p:nvGrpSpPr>
          <p:cNvPr id="3" name="Group 2"/>
          <p:cNvGrpSpPr/>
          <p:nvPr/>
        </p:nvGrpSpPr>
        <p:grpSpPr>
          <a:xfrm>
            <a:off x="316024" y="1098882"/>
            <a:ext cx="4247772" cy="4674949"/>
            <a:chOff x="4340225" y="1423988"/>
            <a:chExt cx="4576763" cy="5037028"/>
          </a:xfrm>
        </p:grpSpPr>
        <p:pic>
          <p:nvPicPr>
            <p:cNvPr id="39940" name="Picture 7" descr="C:\Tuma\psp\PFA Dash Slides\Process tutorials\Images\Using PSP1\test-repor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0225" y="2949467"/>
              <a:ext cx="4576763" cy="35115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9941" name="Picture 8" descr="C:\Tuma\psp\PFA Dash Slides\My Edits to the Process tutorials\Images\Using PSP1\development-script-test-phas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00780" y="1423988"/>
              <a:ext cx="4484459" cy="13371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9942" name="AutoShape 6"/>
            <p:cNvSpPr>
              <a:spLocks noChangeArrowheads="1"/>
            </p:cNvSpPr>
            <p:nvPr/>
          </p:nvSpPr>
          <p:spPr bwMode="auto">
            <a:xfrm>
              <a:off x="5800242" y="2307638"/>
              <a:ext cx="3042874" cy="440017"/>
            </a:xfrm>
            <a:prstGeom prst="roundRect">
              <a:avLst>
                <a:gd name="adj" fmla="val 16667"/>
              </a:avLst>
            </a:prstGeom>
            <a:noFill/>
            <a:ln w="38100">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wrap="none" lIns="92309" tIns="46154" rIns="92309" bIns="46154" anchor="ctr"/>
            <a:lstStyle/>
            <a:p>
              <a:pPr algn="ctr">
                <a:spcBef>
                  <a:spcPct val="30000"/>
                </a:spcBef>
              </a:pPr>
              <a:endParaRPr lang="en-US">
                <a:cs typeface="ＭＳ Ｐゴシック" charset="0"/>
              </a:endParaRPr>
            </a:p>
          </p:txBody>
        </p:sp>
      </p:grpSp>
    </p:spTree>
    <p:extLst>
      <p:ext uri="{BB962C8B-B14F-4D97-AF65-F5344CB8AC3E}">
        <p14:creationId xmlns:p14="http://schemas.microsoft.com/office/powerpoint/2010/main" val="4180956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a:latin typeface="Arial" charset="0"/>
              </a:rPr>
              <a:t>Coding Standards</a:t>
            </a:r>
          </a:p>
        </p:txBody>
      </p:sp>
      <p:sp>
        <p:nvSpPr>
          <p:cNvPr id="40963" name="Rectangle 3"/>
          <p:cNvSpPr>
            <a:spLocks noGrp="1" noChangeArrowheads="1"/>
          </p:cNvSpPr>
          <p:nvPr>
            <p:ph idx="1"/>
          </p:nvPr>
        </p:nvSpPr>
        <p:spPr/>
        <p:txBody>
          <a:bodyPr/>
          <a:lstStyle/>
          <a:p>
            <a:pPr marL="0" indent="0" eaLnBrk="1" hangingPunct="1"/>
            <a:r>
              <a:rPr lang="en-US">
                <a:latin typeface="Arial" charset="0"/>
              </a:rPr>
              <a:t>Coding standards</a:t>
            </a:r>
          </a:p>
          <a:p>
            <a:pPr marL="465138" lvl="1" indent="-241300" eaLnBrk="1" hangingPunct="1"/>
            <a:r>
              <a:rPr lang="en-US">
                <a:latin typeface="Arial" charset="0"/>
              </a:rPr>
              <a:t>establish a consistent set of coding practices</a:t>
            </a:r>
          </a:p>
          <a:p>
            <a:pPr marL="465138" lvl="1" indent="-241300" eaLnBrk="1" hangingPunct="1"/>
            <a:r>
              <a:rPr lang="en-US">
                <a:latin typeface="Arial" charset="0"/>
              </a:rPr>
              <a:t>provide criteria for judging the quality of the code that you produce</a:t>
            </a:r>
          </a:p>
          <a:p>
            <a:pPr marL="465138" lvl="1" indent="-241300" eaLnBrk="1" hangingPunct="1"/>
            <a:r>
              <a:rPr lang="en-US">
                <a:latin typeface="Arial" charset="0"/>
              </a:rPr>
              <a:t>facilitate size counting by ensuring you are consistent about what you put on each physical line. </a:t>
            </a:r>
          </a:p>
          <a:p>
            <a:pPr marL="0" indent="0" eaLnBrk="1" hangingPunct="1"/>
            <a:r>
              <a:rPr lang="en-US">
                <a:latin typeface="Arial" charset="0"/>
              </a:rPr>
              <a:t>The coding standard defines quality-oriented exit criteria for the code phase.</a:t>
            </a:r>
          </a:p>
        </p:txBody>
      </p:sp>
    </p:spTree>
    <p:extLst>
      <p:ext uri="{BB962C8B-B14F-4D97-AF65-F5344CB8AC3E}">
        <p14:creationId xmlns:p14="http://schemas.microsoft.com/office/powerpoint/2010/main" val="41088590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eaLnBrk="1" hangingPunct="1"/>
            <a:r>
              <a:rPr lang="en-US">
                <a:latin typeface="Arial" charset="0"/>
              </a:rPr>
              <a:t>PSP1 Objectives</a:t>
            </a:r>
          </a:p>
        </p:txBody>
      </p:sp>
      <p:sp>
        <p:nvSpPr>
          <p:cNvPr id="5123" name="Rectangle 5"/>
          <p:cNvSpPr>
            <a:spLocks noGrp="1" noChangeArrowheads="1"/>
          </p:cNvSpPr>
          <p:nvPr>
            <p:ph idx="1"/>
          </p:nvPr>
        </p:nvSpPr>
        <p:spPr/>
        <p:txBody>
          <a:bodyPr/>
          <a:lstStyle/>
          <a:p>
            <a:pPr marL="0" indent="0" eaLnBrk="1" hangingPunct="1"/>
            <a:r>
              <a:rPr lang="en-US">
                <a:latin typeface="Arial" charset="0"/>
              </a:rPr>
              <a:t>The objectives of PSP1 are to</a:t>
            </a:r>
          </a:p>
          <a:p>
            <a:pPr lvl="1" eaLnBrk="1" hangingPunct="1"/>
            <a:r>
              <a:rPr lang="en-US">
                <a:latin typeface="Arial" charset="0"/>
              </a:rPr>
              <a:t>establish an orderly and repeatable procedure for developing software size and effort estimates</a:t>
            </a:r>
          </a:p>
          <a:p>
            <a:pPr lvl="1" eaLnBrk="1" hangingPunct="1"/>
            <a:r>
              <a:rPr lang="en-US">
                <a:latin typeface="Arial" charset="0"/>
              </a:rPr>
              <a:t>measure the size and perform size accounting for the programs that you produce</a:t>
            </a:r>
          </a:p>
          <a:p>
            <a:pPr lvl="1" eaLnBrk="1" hangingPunct="1"/>
            <a:r>
              <a:rPr lang="en-US">
                <a:latin typeface="Arial" charset="0"/>
              </a:rPr>
              <a:t>provide the basis for creating realistic, defensible development plans </a:t>
            </a:r>
          </a:p>
        </p:txBody>
      </p:sp>
    </p:spTree>
    <p:extLst>
      <p:ext uri="{BB962C8B-B14F-4D97-AF65-F5344CB8AC3E}">
        <p14:creationId xmlns:p14="http://schemas.microsoft.com/office/powerpoint/2010/main" val="31160887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a:latin typeface="Arial" charset="0"/>
              </a:rPr>
              <a:t>Reminders</a:t>
            </a:r>
          </a:p>
        </p:txBody>
      </p:sp>
      <p:sp>
        <p:nvSpPr>
          <p:cNvPr id="3" name="Content Placeholder 2"/>
          <p:cNvSpPr>
            <a:spLocks noGrp="1"/>
          </p:cNvSpPr>
          <p:nvPr>
            <p:ph sz="half" idx="1"/>
          </p:nvPr>
        </p:nvSpPr>
        <p:spPr/>
        <p:txBody>
          <a:bodyPr/>
          <a:lstStyle/>
          <a:p>
            <a:pPr marL="457200" indent="-457200">
              <a:buFontTx/>
              <a:buAutoNum type="arabicPeriod"/>
            </a:pPr>
            <a:r>
              <a:rPr lang="en-US" dirty="0">
                <a:latin typeface="Arial" charset="0"/>
              </a:rPr>
              <a:t>A banner on the Project Plan Summary form will remind you to enter actual size data for program 1.</a:t>
            </a:r>
          </a:p>
          <a:p>
            <a:pPr marL="457200" indent="-457200">
              <a:buFontTx/>
              <a:buAutoNum type="arabicPeriod"/>
            </a:pPr>
            <a:r>
              <a:rPr lang="en-US" dirty="0">
                <a:latin typeface="Arial" charset="0"/>
              </a:rPr>
              <a:t>Don</a:t>
            </a:r>
            <a:r>
              <a:rPr lang="ja-JP" altLang="en-US" dirty="0">
                <a:latin typeface="Arial" charset="0"/>
              </a:rPr>
              <a:t>’</a:t>
            </a:r>
            <a:r>
              <a:rPr lang="en-US" dirty="0">
                <a:latin typeface="Arial" charset="0"/>
              </a:rPr>
              <a:t>t forget to mark the project </a:t>
            </a:r>
            <a:r>
              <a:rPr lang="ja-JP" altLang="en-US" dirty="0">
                <a:latin typeface="Arial" charset="0"/>
              </a:rPr>
              <a:t>“</a:t>
            </a:r>
            <a:r>
              <a:rPr lang="en-US" dirty="0">
                <a:latin typeface="Arial" charset="0"/>
              </a:rPr>
              <a:t>complete</a:t>
            </a:r>
            <a:r>
              <a:rPr lang="ja-JP" altLang="en-US" dirty="0">
                <a:latin typeface="Arial" charset="0"/>
              </a:rPr>
              <a:t>”</a:t>
            </a:r>
            <a:r>
              <a:rPr lang="en-US" dirty="0">
                <a:latin typeface="Arial" charset="0"/>
              </a:rPr>
              <a:t> after you have checked and submitted your assignment.</a:t>
            </a:r>
          </a:p>
          <a:p>
            <a:endParaRPr lang="en-US" dirty="0"/>
          </a:p>
        </p:txBody>
      </p:sp>
      <p:grpSp>
        <p:nvGrpSpPr>
          <p:cNvPr id="2" name="Group 1"/>
          <p:cNvGrpSpPr/>
          <p:nvPr/>
        </p:nvGrpSpPr>
        <p:grpSpPr>
          <a:xfrm>
            <a:off x="294185" y="1031771"/>
            <a:ext cx="4326382" cy="4639656"/>
            <a:chOff x="4187825" y="1382713"/>
            <a:chExt cx="4735513" cy="5078412"/>
          </a:xfrm>
        </p:grpSpPr>
        <p:pic>
          <p:nvPicPr>
            <p:cNvPr id="41988" name="Picture 5" descr="C:\Tuma\psp\PFA Dash Slides\Process tutorials\Images\Using PSP1\program-2-mark-complet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7825" y="1382713"/>
              <a:ext cx="4735513" cy="50784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989"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213" y="3206750"/>
              <a:ext cx="187325" cy="185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990"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07275" y="4479925"/>
              <a:ext cx="187325" cy="185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8515618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normAutofit/>
          </a:bodyPr>
          <a:lstStyle/>
          <a:p>
            <a:pPr eaLnBrk="1" hangingPunct="1"/>
            <a:r>
              <a:rPr lang="en-US">
                <a:latin typeface="Arial" charset="0"/>
              </a:rPr>
              <a:t>Ending the </a:t>
            </a:r>
            <a:r>
              <a:rPr lang="ja-JP" altLang="en-US">
                <a:latin typeface="Arial" charset="0"/>
              </a:rPr>
              <a:t>“</a:t>
            </a:r>
            <a:r>
              <a:rPr lang="en-US" i="1">
                <a:latin typeface="Arial" charset="0"/>
              </a:rPr>
              <a:t>Follow Along</a:t>
            </a:r>
            <a:r>
              <a:rPr lang="ja-JP" altLang="en-US">
                <a:latin typeface="Arial" charset="0"/>
              </a:rPr>
              <a:t>”</a:t>
            </a:r>
            <a:r>
              <a:rPr lang="en-US">
                <a:latin typeface="Arial" charset="0"/>
              </a:rPr>
              <a:t> Portion of the Tutorial</a:t>
            </a:r>
          </a:p>
        </p:txBody>
      </p:sp>
      <p:sp>
        <p:nvSpPr>
          <p:cNvPr id="9219" name="Rectangle 3"/>
          <p:cNvSpPr>
            <a:spLocks noGrp="1" noChangeArrowheads="1"/>
          </p:cNvSpPr>
          <p:nvPr>
            <p:ph idx="1"/>
          </p:nvPr>
        </p:nvSpPr>
        <p:spPr/>
        <p:txBody>
          <a:bodyPr/>
          <a:lstStyle/>
          <a:p>
            <a:pPr marL="0" indent="0" eaLnBrk="1" hangingPunct="1"/>
            <a:r>
              <a:rPr lang="en-US" sz="2000" dirty="0">
                <a:latin typeface="Arial" charset="0"/>
              </a:rPr>
              <a:t>If you have been following along in the Process Dashboard during this tutorial, you will currently have two Process Dashboard windows open.</a:t>
            </a:r>
          </a:p>
          <a:p>
            <a:pPr marL="0" indent="0" eaLnBrk="1" hangingPunct="1">
              <a:spcAft>
                <a:spcPts val="9000"/>
              </a:spcAft>
              <a:buFontTx/>
              <a:buAutoNum type="arabicPeriod"/>
            </a:pPr>
            <a:r>
              <a:rPr lang="en-US" sz="2000" dirty="0">
                <a:latin typeface="Arial" charset="0"/>
              </a:rPr>
              <a:t>The main window, which displays </a:t>
            </a:r>
            <a:r>
              <a:rPr lang="ja-JP" altLang="en-US" sz="2000" dirty="0">
                <a:latin typeface="Arial" charset="0"/>
              </a:rPr>
              <a:t>“</a:t>
            </a:r>
            <a:r>
              <a:rPr lang="en-US" sz="2000" dirty="0">
                <a:latin typeface="Arial" charset="0"/>
              </a:rPr>
              <a:t>Process Dashboard</a:t>
            </a:r>
            <a:r>
              <a:rPr lang="ja-JP" altLang="en-US" sz="2000" dirty="0">
                <a:latin typeface="Arial" charset="0"/>
              </a:rPr>
              <a:t>”</a:t>
            </a:r>
            <a:r>
              <a:rPr lang="en-US" sz="2000" dirty="0">
                <a:latin typeface="Arial" charset="0"/>
              </a:rPr>
              <a:t> in the title bar, is displaying your actual metrics data.</a:t>
            </a:r>
          </a:p>
          <a:p>
            <a:pPr marL="0" indent="0" eaLnBrk="1" hangingPunct="1">
              <a:buFontTx/>
              <a:buAutoNum type="arabicPeriod"/>
            </a:pPr>
            <a:r>
              <a:rPr lang="en-US" sz="2000" dirty="0">
                <a:latin typeface="Arial" charset="0"/>
              </a:rPr>
              <a:t>The title bar for the </a:t>
            </a:r>
            <a:r>
              <a:rPr lang="en-US" sz="2000" u="sng" dirty="0">
                <a:latin typeface="Arial" charset="0"/>
              </a:rPr>
              <a:t>second window</a:t>
            </a:r>
            <a:r>
              <a:rPr lang="en-US" sz="2000" dirty="0">
                <a:latin typeface="Arial" charset="0"/>
              </a:rPr>
              <a:t> will be displaying the name of the data backup ZIP file that you created for this tutorial. </a:t>
            </a:r>
          </a:p>
          <a:p>
            <a:pPr marL="0" indent="0" eaLnBrk="1" hangingPunct="1">
              <a:spcAft>
                <a:spcPct val="0"/>
              </a:spcAft>
            </a:pPr>
            <a:r>
              <a:rPr lang="en-US" sz="2000" dirty="0">
                <a:latin typeface="Arial" charset="0"/>
              </a:rPr>
              <a:t>Changes in this second window will be </a:t>
            </a:r>
            <a:r>
              <a:rPr lang="en-US" sz="2000" b="1" i="1" dirty="0">
                <a:latin typeface="Arial" charset="0"/>
              </a:rPr>
              <a:t>discarded</a:t>
            </a:r>
            <a:r>
              <a:rPr lang="en-US" sz="2000" dirty="0">
                <a:latin typeface="Arial" charset="0"/>
              </a:rPr>
              <a:t> when the window is closed, so it is important not to record any real data there. To prevent an accidental situation where your metrics are recorded in the wrong window, </a:t>
            </a:r>
          </a:p>
          <a:p>
            <a:pPr marL="0" indent="0" algn="ctr" eaLnBrk="1" hangingPunct="1"/>
            <a:r>
              <a:rPr lang="en-US" sz="2400" b="1" dirty="0">
                <a:solidFill>
                  <a:schemeClr val="accent6"/>
                </a:solidFill>
                <a:latin typeface="Arial" charset="0"/>
              </a:rPr>
              <a:t>please close that second window now.</a:t>
            </a:r>
          </a:p>
        </p:txBody>
      </p:sp>
      <p:pic>
        <p:nvPicPr>
          <p:cNvPr id="43012" name="Picture 2" descr="C:\Tuma\psp\PFA Dash Slides\Images\dashboard-showing-student-profil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8163" y="2640326"/>
            <a:ext cx="5537200" cy="852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3013" name="Oval 4"/>
          <p:cNvSpPr>
            <a:spLocks noChangeArrowheads="1"/>
          </p:cNvSpPr>
          <p:nvPr/>
        </p:nvSpPr>
        <p:spPr bwMode="auto">
          <a:xfrm>
            <a:off x="1984375" y="2711763"/>
            <a:ext cx="1268413" cy="309563"/>
          </a:xfrm>
          <a:prstGeom prst="ellipse">
            <a:avLst/>
          </a:prstGeom>
          <a:noFill/>
          <a:ln w="57150">
            <a:solidFill>
              <a:srgbClr val="FF0000"/>
            </a:solidFill>
            <a:round/>
            <a:headEnd/>
            <a:tailEnd type="triangle" w="med" len="med"/>
          </a:ln>
          <a:extLst>
            <a:ext uri="{909E8E84-426E-40dd-AFC4-6F175D3DCCD1}">
              <a14:hiddenFill xmlns="" xmlns:a14="http://schemas.microsoft.com/office/drawing/2010/main">
                <a:solidFill>
                  <a:srgbClr val="FFFFFF"/>
                </a:solidFill>
              </a14:hiddenFill>
            </a:ext>
          </a:extLst>
        </p:spPr>
        <p:txBody>
          <a:bodyPr lIns="92309" tIns="46154" rIns="92309" bIns="46154"/>
          <a:lstStyle/>
          <a:p>
            <a:pPr>
              <a:tabLst>
                <a:tab pos="292100" algn="l"/>
                <a:tab pos="571500" algn="l"/>
              </a:tabLst>
            </a:pPr>
            <a:endParaRPr lang="en-US">
              <a:cs typeface="ＭＳ Ｐゴシック" charset="0"/>
            </a:endParaRPr>
          </a:p>
        </p:txBody>
      </p:sp>
    </p:spTree>
    <p:extLst>
      <p:ext uri="{BB962C8B-B14F-4D97-AF65-F5344CB8AC3E}">
        <p14:creationId xmlns:p14="http://schemas.microsoft.com/office/powerpoint/2010/main" val="2502781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a:latin typeface="Arial" charset="0"/>
              </a:rPr>
              <a:t>Messages to Remember</a:t>
            </a:r>
          </a:p>
        </p:txBody>
      </p:sp>
      <p:sp>
        <p:nvSpPr>
          <p:cNvPr id="44035" name="Rectangle 3"/>
          <p:cNvSpPr>
            <a:spLocks noGrp="1" noChangeArrowheads="1"/>
          </p:cNvSpPr>
          <p:nvPr>
            <p:ph idx="1"/>
          </p:nvPr>
        </p:nvSpPr>
        <p:spPr/>
        <p:txBody>
          <a:bodyPr>
            <a:normAutofit/>
          </a:bodyPr>
          <a:lstStyle/>
          <a:p>
            <a:pPr marL="0" indent="0" eaLnBrk="1" hangingPunct="1">
              <a:lnSpc>
                <a:spcPct val="90000"/>
              </a:lnSpc>
              <a:spcBef>
                <a:spcPts val="0"/>
              </a:spcBef>
              <a:spcAft>
                <a:spcPts val="600"/>
              </a:spcAft>
            </a:pPr>
            <a:r>
              <a:rPr lang="en-US" dirty="0">
                <a:latin typeface="Arial" charset="0"/>
              </a:rPr>
              <a:t>The principal objective of PSP1 is estimation.</a:t>
            </a:r>
          </a:p>
          <a:p>
            <a:pPr marL="0" indent="0" eaLnBrk="1" hangingPunct="1">
              <a:lnSpc>
                <a:spcPct val="90000"/>
              </a:lnSpc>
              <a:spcBef>
                <a:spcPts val="0"/>
              </a:spcBef>
              <a:spcAft>
                <a:spcPts val="600"/>
              </a:spcAft>
            </a:pPr>
            <a:r>
              <a:rPr lang="en-US" dirty="0">
                <a:latin typeface="Arial" charset="0"/>
              </a:rPr>
              <a:t>PSP1 uses the PROBE estimating method for size and effort estimation.</a:t>
            </a:r>
          </a:p>
          <a:p>
            <a:pPr marL="0" indent="0" eaLnBrk="1" hangingPunct="1">
              <a:lnSpc>
                <a:spcPct val="90000"/>
              </a:lnSpc>
              <a:spcBef>
                <a:spcPts val="0"/>
              </a:spcBef>
              <a:spcAft>
                <a:spcPts val="600"/>
              </a:spcAft>
            </a:pPr>
            <a:r>
              <a:rPr lang="en-US" dirty="0">
                <a:latin typeface="Arial" charset="0"/>
              </a:rPr>
              <a:t>Historical data are used where available</a:t>
            </a:r>
          </a:p>
          <a:p>
            <a:pPr lvl="1" eaLnBrk="1" hangingPunct="1">
              <a:lnSpc>
                <a:spcPct val="90000"/>
              </a:lnSpc>
              <a:spcBef>
                <a:spcPts val="0"/>
              </a:spcBef>
              <a:spcAft>
                <a:spcPts val="600"/>
              </a:spcAft>
            </a:pPr>
            <a:r>
              <a:rPr lang="en-US" dirty="0">
                <a:latin typeface="Arial" charset="0"/>
              </a:rPr>
              <a:t>in creating relative size tables</a:t>
            </a:r>
          </a:p>
          <a:p>
            <a:pPr lvl="1" eaLnBrk="1" hangingPunct="1">
              <a:lnSpc>
                <a:spcPct val="90000"/>
              </a:lnSpc>
              <a:spcBef>
                <a:spcPts val="0"/>
              </a:spcBef>
              <a:spcAft>
                <a:spcPts val="600"/>
              </a:spcAft>
            </a:pPr>
            <a:r>
              <a:rPr lang="en-US" dirty="0">
                <a:latin typeface="Arial" charset="0"/>
              </a:rPr>
              <a:t>in projecting estimates</a:t>
            </a:r>
          </a:p>
          <a:p>
            <a:pPr marL="0" indent="0" eaLnBrk="1" hangingPunct="1">
              <a:lnSpc>
                <a:spcPct val="90000"/>
              </a:lnSpc>
              <a:spcBef>
                <a:spcPts val="0"/>
              </a:spcBef>
              <a:spcAft>
                <a:spcPts val="600"/>
              </a:spcAft>
            </a:pPr>
            <a:r>
              <a:rPr lang="en-US" dirty="0">
                <a:latin typeface="Arial" charset="0"/>
              </a:rPr>
              <a:t>Estimates are expected to fluctuate.  </a:t>
            </a:r>
          </a:p>
          <a:p>
            <a:pPr lvl="1" eaLnBrk="1" hangingPunct="1">
              <a:lnSpc>
                <a:spcPct val="90000"/>
              </a:lnSpc>
              <a:spcBef>
                <a:spcPts val="0"/>
              </a:spcBef>
              <a:spcAft>
                <a:spcPts val="600"/>
              </a:spcAft>
            </a:pPr>
            <a:r>
              <a:rPr lang="en-US" dirty="0">
                <a:latin typeface="Arial" charset="0"/>
              </a:rPr>
              <a:t>The goal is to make independent estimates of program parts.  </a:t>
            </a:r>
          </a:p>
          <a:p>
            <a:pPr lvl="1" eaLnBrk="1" hangingPunct="1">
              <a:lnSpc>
                <a:spcPct val="90000"/>
              </a:lnSpc>
              <a:spcBef>
                <a:spcPts val="0"/>
              </a:spcBef>
              <a:spcAft>
                <a:spcPts val="600"/>
              </a:spcAft>
            </a:pPr>
            <a:r>
              <a:rPr lang="en-US" dirty="0">
                <a:latin typeface="Arial" charset="0"/>
              </a:rPr>
              <a:t>Each part</a:t>
            </a:r>
            <a:r>
              <a:rPr lang="ja-JP" altLang="en-US" dirty="0">
                <a:latin typeface="Arial" charset="0"/>
              </a:rPr>
              <a:t>’</a:t>
            </a:r>
            <a:r>
              <a:rPr lang="en-US" dirty="0">
                <a:latin typeface="Arial" charset="0"/>
              </a:rPr>
              <a:t>s actual size may be very different from its planned size.  </a:t>
            </a:r>
          </a:p>
          <a:p>
            <a:pPr lvl="1" eaLnBrk="1" hangingPunct="1">
              <a:lnSpc>
                <a:spcPct val="90000"/>
              </a:lnSpc>
              <a:spcBef>
                <a:spcPts val="0"/>
              </a:spcBef>
              <a:spcAft>
                <a:spcPts val="600"/>
              </a:spcAft>
            </a:pPr>
            <a:r>
              <a:rPr lang="en-US" dirty="0">
                <a:latin typeface="Arial" charset="0"/>
              </a:rPr>
              <a:t>As long as the differences balance themselves out, you end up with a pretty accurate overall estimate.</a:t>
            </a:r>
          </a:p>
        </p:txBody>
      </p:sp>
    </p:spTree>
    <p:extLst>
      <p:ext uri="{BB962C8B-B14F-4D97-AF65-F5344CB8AC3E}">
        <p14:creationId xmlns:p14="http://schemas.microsoft.com/office/powerpoint/2010/main" val="5510298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SEI_CMU_1Line_2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200400"/>
            <a:ext cx="8537575" cy="52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ectangle 1"/>
          <p:cNvSpPr/>
          <p:nvPr/>
        </p:nvSpPr>
        <p:spPr>
          <a:xfrm>
            <a:off x="0" y="0"/>
            <a:ext cx="2857565" cy="25902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84762048"/>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p:txBody>
          <a:bodyPr/>
          <a:lstStyle/>
          <a:p>
            <a:pPr eaLnBrk="1" hangingPunct="1"/>
            <a:r>
              <a:rPr lang="en-US">
                <a:latin typeface="Arial" charset="0"/>
              </a:rPr>
              <a:t>Process Changes Introduced with PSP1</a:t>
            </a:r>
          </a:p>
        </p:txBody>
      </p:sp>
      <p:sp>
        <p:nvSpPr>
          <p:cNvPr id="6147" name="Rectangle 5"/>
          <p:cNvSpPr>
            <a:spLocks noGrp="1" noChangeArrowheads="1"/>
          </p:cNvSpPr>
          <p:nvPr>
            <p:ph idx="1"/>
          </p:nvPr>
        </p:nvSpPr>
        <p:spPr/>
        <p:txBody>
          <a:bodyPr/>
          <a:lstStyle/>
          <a:p>
            <a:pPr marL="0" indent="0" eaLnBrk="1" hangingPunct="1">
              <a:lnSpc>
                <a:spcPct val="90000"/>
              </a:lnSpc>
            </a:pPr>
            <a:r>
              <a:rPr lang="en-US">
                <a:latin typeface="Arial" charset="0"/>
              </a:rPr>
              <a:t>PROBE added to the planning process</a:t>
            </a:r>
          </a:p>
          <a:p>
            <a:pPr lvl="1" eaLnBrk="1" hangingPunct="1">
              <a:lnSpc>
                <a:spcPct val="90000"/>
              </a:lnSpc>
            </a:pPr>
            <a:r>
              <a:rPr lang="en-US">
                <a:latin typeface="Arial" charset="0"/>
              </a:rPr>
              <a:t>size estimating template</a:t>
            </a:r>
          </a:p>
          <a:p>
            <a:pPr lvl="1" eaLnBrk="1" hangingPunct="1">
              <a:lnSpc>
                <a:spcPct val="90000"/>
              </a:lnSpc>
            </a:pPr>
            <a:r>
              <a:rPr lang="en-US">
                <a:latin typeface="Arial" charset="0"/>
              </a:rPr>
              <a:t>coding standards</a:t>
            </a:r>
          </a:p>
          <a:p>
            <a:pPr marL="0" indent="0" eaLnBrk="1" hangingPunct="1">
              <a:lnSpc>
                <a:spcPct val="90000"/>
              </a:lnSpc>
            </a:pPr>
            <a:r>
              <a:rPr lang="en-US">
                <a:latin typeface="Arial" charset="0"/>
              </a:rPr>
              <a:t>Additional forms</a:t>
            </a:r>
          </a:p>
          <a:p>
            <a:pPr lvl="1" eaLnBrk="1" hangingPunct="1">
              <a:lnSpc>
                <a:spcPct val="90000"/>
              </a:lnSpc>
            </a:pPr>
            <a:r>
              <a:rPr lang="en-US">
                <a:latin typeface="Arial" charset="0"/>
              </a:rPr>
              <a:t>test report template</a:t>
            </a:r>
          </a:p>
          <a:p>
            <a:pPr lvl="1" eaLnBrk="1" hangingPunct="1">
              <a:lnSpc>
                <a:spcPct val="90000"/>
              </a:lnSpc>
            </a:pPr>
            <a:r>
              <a:rPr lang="en-US">
                <a:latin typeface="Arial" charset="0"/>
              </a:rPr>
              <a:t>process improvement proposal (PIP) form</a:t>
            </a:r>
          </a:p>
          <a:p>
            <a:pPr marL="0" indent="0" eaLnBrk="1" hangingPunct="1">
              <a:lnSpc>
                <a:spcPct val="90000"/>
              </a:lnSpc>
            </a:pPr>
            <a:r>
              <a:rPr lang="en-US">
                <a:latin typeface="Arial" charset="0"/>
              </a:rPr>
              <a:t>Project Plan Summary form modified</a:t>
            </a:r>
          </a:p>
          <a:p>
            <a:pPr lvl="1" eaLnBrk="1" hangingPunct="1">
              <a:lnSpc>
                <a:spcPct val="90000"/>
              </a:lnSpc>
            </a:pPr>
            <a:r>
              <a:rPr lang="en-US">
                <a:latin typeface="Arial" charset="0"/>
              </a:rPr>
              <a:t>program size summary </a:t>
            </a:r>
          </a:p>
          <a:p>
            <a:pPr lvl="1" eaLnBrk="1" hangingPunct="1">
              <a:lnSpc>
                <a:spcPct val="90000"/>
              </a:lnSpc>
            </a:pPr>
            <a:r>
              <a:rPr lang="en-US">
                <a:latin typeface="Arial" charset="0"/>
              </a:rPr>
              <a:t>additional summary metrics</a:t>
            </a:r>
          </a:p>
          <a:p>
            <a:pPr lvl="1" eaLnBrk="1" hangingPunct="1">
              <a:lnSpc>
                <a:spcPct val="90000"/>
              </a:lnSpc>
            </a:pPr>
            <a:r>
              <a:rPr lang="en-US">
                <a:latin typeface="Arial" charset="0"/>
              </a:rPr>
              <a:t>Planned time in phase is calculated based on historical time in phase percentage.</a:t>
            </a:r>
          </a:p>
        </p:txBody>
      </p:sp>
    </p:spTree>
    <p:extLst>
      <p:ext uri="{BB962C8B-B14F-4D97-AF65-F5344CB8AC3E}">
        <p14:creationId xmlns:p14="http://schemas.microsoft.com/office/powerpoint/2010/main" val="2900403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latin typeface="Arial" charset="0"/>
              </a:rPr>
              <a:t>Follow Along…</a:t>
            </a:r>
          </a:p>
        </p:txBody>
      </p:sp>
      <p:sp>
        <p:nvSpPr>
          <p:cNvPr id="7171" name="Rectangle 3"/>
          <p:cNvSpPr>
            <a:spLocks noGrp="1" noChangeArrowheads="1"/>
          </p:cNvSpPr>
          <p:nvPr>
            <p:ph idx="1"/>
          </p:nvPr>
        </p:nvSpPr>
        <p:spPr/>
        <p:txBody>
          <a:bodyPr/>
          <a:lstStyle/>
          <a:p>
            <a:pPr marL="400050" indent="-400050" eaLnBrk="1" hangingPunct="1"/>
            <a:r>
              <a:rPr lang="en-US" dirty="0">
                <a:latin typeface="Arial" charset="0"/>
              </a:rPr>
              <a:t>We will follow along with JD as he uses PSP1 for the first time.</a:t>
            </a:r>
          </a:p>
          <a:p>
            <a:pPr marL="568325" lvl="1" indent="-392113" eaLnBrk="1" hangingPunct="1">
              <a:buSzPct val="100000"/>
              <a:buFontTx/>
              <a:buAutoNum type="arabicPeriod"/>
            </a:pPr>
            <a:r>
              <a:rPr lang="en-US" dirty="0">
                <a:latin typeface="Arial" charset="0"/>
              </a:rPr>
              <a:t>Open your Process Dashboard, and choose </a:t>
            </a:r>
            <a:r>
              <a:rPr lang="ja-JP" altLang="en-US" dirty="0">
                <a:latin typeface="Arial" charset="0"/>
              </a:rPr>
              <a:t>“</a:t>
            </a:r>
            <a:r>
              <a:rPr lang="en-US" dirty="0">
                <a:latin typeface="Arial" charset="0"/>
              </a:rPr>
              <a:t>C </a:t>
            </a:r>
            <a:r>
              <a:rPr lang="en-US" dirty="0">
                <a:latin typeface="Times New Roman" charset="0"/>
                <a:cs typeface="Times New Roman" charset="0"/>
              </a:rPr>
              <a:t>→</a:t>
            </a:r>
            <a:r>
              <a:rPr lang="en-US" dirty="0">
                <a:latin typeface="Arial" charset="0"/>
              </a:rPr>
              <a:t> Tools </a:t>
            </a:r>
            <a:r>
              <a:rPr lang="en-US" dirty="0">
                <a:latin typeface="Times New Roman" charset="0"/>
                <a:cs typeface="Times New Roman" charset="0"/>
              </a:rPr>
              <a:t>→</a:t>
            </a:r>
            <a:r>
              <a:rPr lang="en-US" dirty="0">
                <a:latin typeface="Arial" charset="0"/>
              </a:rPr>
              <a:t> Save Data Backup.</a:t>
            </a:r>
            <a:r>
              <a:rPr lang="ja-JP" altLang="en-US" dirty="0">
                <a:latin typeface="Arial" charset="0"/>
              </a:rPr>
              <a:t>”</a:t>
            </a:r>
            <a:endParaRPr lang="en-US" dirty="0">
              <a:latin typeface="Arial" charset="0"/>
            </a:endParaRPr>
          </a:p>
          <a:p>
            <a:pPr marL="568325" lvl="1" indent="-392113" eaLnBrk="1" hangingPunct="1">
              <a:buSzPct val="100000"/>
              <a:buFontTx/>
              <a:buAutoNum type="arabicPeriod"/>
            </a:pPr>
            <a:r>
              <a:rPr lang="en-US" dirty="0">
                <a:latin typeface="Arial" charset="0"/>
              </a:rPr>
              <a:t>Save the data backup ZIP file to a convenient location.</a:t>
            </a:r>
          </a:p>
          <a:p>
            <a:pPr marL="568325" lvl="1" indent="-392113" eaLnBrk="1" hangingPunct="1">
              <a:buSzPct val="100000"/>
              <a:buFontTx/>
              <a:buAutoNum type="arabicPeriod"/>
            </a:pPr>
            <a:r>
              <a:rPr lang="en-US" dirty="0">
                <a:latin typeface="Arial" charset="0"/>
              </a:rPr>
              <a:t>Then, choose </a:t>
            </a:r>
            <a:r>
              <a:rPr lang="ja-JP" altLang="en-US" dirty="0">
                <a:latin typeface="Arial" charset="0"/>
              </a:rPr>
              <a:t>“</a:t>
            </a:r>
            <a:r>
              <a:rPr lang="en-US" dirty="0">
                <a:latin typeface="Arial" charset="0"/>
              </a:rPr>
              <a:t>C </a:t>
            </a:r>
            <a:r>
              <a:rPr lang="en-US" dirty="0">
                <a:latin typeface="Times New Roman" charset="0"/>
                <a:cs typeface="Times New Roman" charset="0"/>
              </a:rPr>
              <a:t>→</a:t>
            </a:r>
            <a:r>
              <a:rPr lang="en-US" dirty="0">
                <a:latin typeface="Arial" charset="0"/>
              </a:rPr>
              <a:t> Tools </a:t>
            </a:r>
            <a:r>
              <a:rPr lang="en-US" dirty="0">
                <a:latin typeface="Times New Roman" charset="0"/>
                <a:cs typeface="Times New Roman" charset="0"/>
              </a:rPr>
              <a:t>→</a:t>
            </a:r>
            <a:r>
              <a:rPr lang="en-US" dirty="0">
                <a:latin typeface="Arial" charset="0"/>
              </a:rPr>
              <a:t> Open Dataset.</a:t>
            </a:r>
            <a:r>
              <a:rPr lang="ja-JP" altLang="en-US" dirty="0">
                <a:latin typeface="Arial" charset="0"/>
              </a:rPr>
              <a:t>”</a:t>
            </a:r>
            <a:r>
              <a:rPr lang="en-US" dirty="0">
                <a:latin typeface="Arial" charset="0"/>
              </a:rPr>
              <a:t> Open the ZIP file you just created.</a:t>
            </a:r>
          </a:p>
          <a:p>
            <a:pPr marL="568325" lvl="1" indent="-392113" eaLnBrk="1" hangingPunct="1">
              <a:buSzPct val="100000"/>
              <a:buFontTx/>
              <a:buAutoNum type="arabicPeriod"/>
            </a:pPr>
            <a:r>
              <a:rPr lang="en-US" dirty="0">
                <a:latin typeface="Arial" charset="0"/>
              </a:rPr>
              <a:t>A second Process Dashboard window will open, showing the name of the ZIP file in the title bar.  </a:t>
            </a:r>
          </a:p>
          <a:p>
            <a:pPr marL="568325" lvl="1" indent="-392113" eaLnBrk="1" hangingPunct="1">
              <a:buSzPct val="100000"/>
              <a:buFontTx/>
              <a:buAutoNum type="arabicPeriod"/>
            </a:pPr>
            <a:r>
              <a:rPr lang="en-US" dirty="0">
                <a:latin typeface="Arial" charset="0"/>
              </a:rPr>
              <a:t>This second window is showing a copy of your data from the ZIP file. Use this second window to follow along with JD.  Changes in this second window will be discarded when the window is closed.</a:t>
            </a:r>
          </a:p>
        </p:txBody>
      </p:sp>
    </p:spTree>
    <p:extLst>
      <p:ext uri="{BB962C8B-B14F-4D97-AF65-F5344CB8AC3E}">
        <p14:creationId xmlns:p14="http://schemas.microsoft.com/office/powerpoint/2010/main" val="35926149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latin typeface="Arial" charset="0"/>
              </a:rPr>
              <a:t>JD</a:t>
            </a:r>
            <a:r>
              <a:rPr lang="ja-JP" altLang="en-US">
                <a:latin typeface="Arial" charset="0"/>
              </a:rPr>
              <a:t>’</a:t>
            </a:r>
            <a:r>
              <a:rPr lang="en-US">
                <a:latin typeface="Arial" charset="0"/>
              </a:rPr>
              <a:t>s Scenario</a:t>
            </a:r>
          </a:p>
        </p:txBody>
      </p:sp>
      <p:sp>
        <p:nvSpPr>
          <p:cNvPr id="8195" name="Rectangle 3"/>
          <p:cNvSpPr>
            <a:spLocks noGrp="1" noChangeArrowheads="1"/>
          </p:cNvSpPr>
          <p:nvPr>
            <p:ph idx="1"/>
          </p:nvPr>
        </p:nvSpPr>
        <p:spPr/>
        <p:txBody>
          <a:bodyPr/>
          <a:lstStyle/>
          <a:p>
            <a:pPr marL="0" indent="0" eaLnBrk="1" hangingPunct="1"/>
            <a:r>
              <a:rPr lang="ja-JP" altLang="en-US">
                <a:latin typeface="Arial" charset="0"/>
              </a:rPr>
              <a:t>“</a:t>
            </a:r>
            <a:r>
              <a:rPr lang="en-US" i="1">
                <a:latin typeface="Arial" charset="0"/>
              </a:rPr>
              <a:t>JD has started his new assignment. Requirements for this program are to use PSP1 to write a program to calculate the mean and standard deviation of a series of n real numbers. Input the numbers from the keyboard or a file.  Store the numbers in a linked list, one number per node.  Print the results.</a:t>
            </a:r>
            <a:r>
              <a:rPr lang="ja-JP" altLang="en-US" i="1">
                <a:latin typeface="Arial" charset="0"/>
              </a:rPr>
              <a:t>”</a:t>
            </a:r>
            <a:endParaRPr lang="en-US" i="1">
              <a:latin typeface="Arial" charset="0"/>
            </a:endParaRPr>
          </a:p>
          <a:p>
            <a:pPr marL="0" indent="0" eaLnBrk="1" hangingPunct="1"/>
            <a:r>
              <a:rPr lang="en-US">
                <a:latin typeface="Arial" charset="0"/>
              </a:rPr>
              <a:t>JD opens the PSP1 script.  He sees that the first phase is </a:t>
            </a:r>
            <a:r>
              <a:rPr lang="en-US" i="1">
                <a:latin typeface="Arial" charset="0"/>
              </a:rPr>
              <a:t>Planning</a:t>
            </a:r>
            <a:r>
              <a:rPr lang="en-US">
                <a:latin typeface="Arial" charset="0"/>
              </a:rPr>
              <a:t>.  He presses the play button to start logging time in the </a:t>
            </a:r>
            <a:r>
              <a:rPr lang="en-US" i="1">
                <a:latin typeface="Arial" charset="0"/>
              </a:rPr>
              <a:t>Plan</a:t>
            </a:r>
            <a:r>
              <a:rPr lang="en-US">
                <a:latin typeface="Arial" charset="0"/>
              </a:rPr>
              <a:t> phase.  JD next looks for a PSP1 Planning script.</a:t>
            </a:r>
          </a:p>
          <a:p>
            <a:pPr marL="0" indent="0" eaLnBrk="1" hangingPunct="1"/>
            <a:r>
              <a:rPr lang="en-US">
                <a:latin typeface="Arial" charset="0"/>
              </a:rPr>
              <a:t>The next step in the script asks JD to use the PROBE method to estimate the added and modified size of his program.  Having forgotten how to use the PROBE method, JD asks his instructor for a refresher.</a:t>
            </a:r>
          </a:p>
        </p:txBody>
      </p:sp>
    </p:spTree>
    <p:extLst>
      <p:ext uri="{BB962C8B-B14F-4D97-AF65-F5344CB8AC3E}">
        <p14:creationId xmlns:p14="http://schemas.microsoft.com/office/powerpoint/2010/main" val="9438329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p:txBody>
          <a:bodyPr/>
          <a:lstStyle/>
          <a:p>
            <a:pPr eaLnBrk="1" hangingPunct="1"/>
            <a:r>
              <a:rPr lang="en-US">
                <a:latin typeface="Arial" charset="0"/>
              </a:rPr>
              <a:t>Steps in the PROBE Method</a:t>
            </a:r>
          </a:p>
        </p:txBody>
      </p:sp>
      <p:sp>
        <p:nvSpPr>
          <p:cNvPr id="9219" name="AutoShape 5"/>
          <p:cNvSpPr>
            <a:spLocks noChangeAspect="1" noChangeArrowheads="1" noTextEdit="1"/>
          </p:cNvSpPr>
          <p:nvPr/>
        </p:nvSpPr>
        <p:spPr bwMode="auto">
          <a:xfrm>
            <a:off x="1027113" y="1568450"/>
            <a:ext cx="7089775" cy="49958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9220" name="Rectangle 7"/>
          <p:cNvSpPr>
            <a:spLocks noChangeArrowheads="1"/>
          </p:cNvSpPr>
          <p:nvPr/>
        </p:nvSpPr>
        <p:spPr bwMode="auto">
          <a:xfrm>
            <a:off x="3635375" y="1123950"/>
            <a:ext cx="1187450" cy="490537"/>
          </a:xfrm>
          <a:prstGeom prst="rect">
            <a:avLst/>
          </a:prstGeom>
          <a:noFill/>
          <a:ln w="12700" cap="rnd">
            <a:solidFill>
              <a:srgbClr val="39536B"/>
            </a:solidFill>
            <a:miter lim="800000"/>
            <a:headEnd/>
            <a:tailEnd/>
          </a:ln>
          <a:extLst>
            <a:ext uri="{909E8E84-426E-40dd-AFC4-6F175D3DCCD1}">
              <a14:hiddenFill xmlns="" xmlns:a14="http://schemas.microsoft.com/office/drawing/2010/main">
                <a:solidFill>
                  <a:srgbClr val="FFFFFF"/>
                </a:solidFill>
              </a14:hiddenFill>
            </a:ext>
          </a:extLst>
        </p:spPr>
        <p:txBody>
          <a:bodyPr/>
          <a:lstStyle/>
          <a:p>
            <a:pPr algn="ctr">
              <a:spcBef>
                <a:spcPct val="30000"/>
              </a:spcBef>
            </a:pPr>
            <a:endParaRPr lang="en-US">
              <a:cs typeface="ＭＳ Ｐゴシック" charset="0"/>
            </a:endParaRPr>
          </a:p>
        </p:txBody>
      </p:sp>
      <p:sp>
        <p:nvSpPr>
          <p:cNvPr id="9221" name="Rectangle 8"/>
          <p:cNvSpPr>
            <a:spLocks noChangeArrowheads="1"/>
          </p:cNvSpPr>
          <p:nvPr/>
        </p:nvSpPr>
        <p:spPr bwMode="auto">
          <a:xfrm>
            <a:off x="3790950" y="1165225"/>
            <a:ext cx="963613"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1400" b="1">
                <a:solidFill>
                  <a:srgbClr val="39536B"/>
                </a:solidFill>
                <a:cs typeface="ＭＳ Ｐゴシック" charset="0"/>
              </a:rPr>
              <a:t>Conceptual</a:t>
            </a:r>
            <a:endParaRPr lang="en-US">
              <a:cs typeface="ＭＳ Ｐゴシック" charset="0"/>
            </a:endParaRPr>
          </a:p>
        </p:txBody>
      </p:sp>
      <p:sp>
        <p:nvSpPr>
          <p:cNvPr id="9222" name="Rectangle 9"/>
          <p:cNvSpPr>
            <a:spLocks noChangeArrowheads="1"/>
          </p:cNvSpPr>
          <p:nvPr/>
        </p:nvSpPr>
        <p:spPr bwMode="auto">
          <a:xfrm>
            <a:off x="3987800" y="1379537"/>
            <a:ext cx="569913"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1400" b="1">
                <a:solidFill>
                  <a:srgbClr val="39536B"/>
                </a:solidFill>
                <a:cs typeface="ＭＳ Ｐゴシック" charset="0"/>
              </a:rPr>
              <a:t>design</a:t>
            </a:r>
            <a:endParaRPr lang="en-US">
              <a:cs typeface="ＭＳ Ｐゴシック" charset="0"/>
            </a:endParaRPr>
          </a:p>
        </p:txBody>
      </p:sp>
      <p:sp>
        <p:nvSpPr>
          <p:cNvPr id="9223" name="Freeform 10"/>
          <p:cNvSpPr>
            <a:spLocks noEditPoints="1"/>
          </p:cNvSpPr>
          <p:nvPr/>
        </p:nvSpPr>
        <p:spPr bwMode="auto">
          <a:xfrm>
            <a:off x="4191000" y="1639887"/>
            <a:ext cx="76200" cy="254000"/>
          </a:xfrm>
          <a:custGeom>
            <a:avLst/>
            <a:gdLst>
              <a:gd name="T0" fmla="*/ 2147483647 w 48"/>
              <a:gd name="T1" fmla="*/ 0 h 160"/>
              <a:gd name="T2" fmla="*/ 2147483647 w 48"/>
              <a:gd name="T3" fmla="*/ 2147483647 h 160"/>
              <a:gd name="T4" fmla="*/ 2147483647 w 48"/>
              <a:gd name="T5" fmla="*/ 2147483647 h 160"/>
              <a:gd name="T6" fmla="*/ 2147483647 w 48"/>
              <a:gd name="T7" fmla="*/ 0 h 160"/>
              <a:gd name="T8" fmla="*/ 2147483647 w 48"/>
              <a:gd name="T9" fmla="*/ 0 h 160"/>
              <a:gd name="T10" fmla="*/ 2147483647 w 48"/>
              <a:gd name="T11" fmla="*/ 2147483647 h 160"/>
              <a:gd name="T12" fmla="*/ 2147483647 w 48"/>
              <a:gd name="T13" fmla="*/ 2147483647 h 160"/>
              <a:gd name="T14" fmla="*/ 2147483647 w 48"/>
              <a:gd name="T15" fmla="*/ 2147483647 h 160"/>
              <a:gd name="T16" fmla="*/ 0 w 48"/>
              <a:gd name="T17" fmla="*/ 2147483647 h 160"/>
              <a:gd name="T18" fmla="*/ 2147483647 w 48"/>
              <a:gd name="T19" fmla="*/ 2147483647 h 16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160"/>
              <a:gd name="T32" fmla="*/ 48 w 48"/>
              <a:gd name="T33" fmla="*/ 160 h 16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160">
                <a:moveTo>
                  <a:pt x="28" y="0"/>
                </a:moveTo>
                <a:lnTo>
                  <a:pt x="28" y="112"/>
                </a:lnTo>
                <a:lnTo>
                  <a:pt x="20" y="112"/>
                </a:lnTo>
                <a:lnTo>
                  <a:pt x="20" y="0"/>
                </a:lnTo>
                <a:lnTo>
                  <a:pt x="28" y="0"/>
                </a:lnTo>
                <a:close/>
                <a:moveTo>
                  <a:pt x="24" y="112"/>
                </a:moveTo>
                <a:lnTo>
                  <a:pt x="48" y="80"/>
                </a:lnTo>
                <a:lnTo>
                  <a:pt x="24" y="160"/>
                </a:lnTo>
                <a:lnTo>
                  <a:pt x="0" y="80"/>
                </a:lnTo>
                <a:lnTo>
                  <a:pt x="24" y="112"/>
                </a:lnTo>
                <a:close/>
              </a:path>
            </a:pathLst>
          </a:custGeom>
          <a:solidFill>
            <a:srgbClr val="39536B"/>
          </a:solidFill>
          <a:ln w="1588" cap="flat">
            <a:solidFill>
              <a:srgbClr val="39536B"/>
            </a:solidFill>
            <a:prstDash val="solid"/>
            <a:bevel/>
            <a:headEnd/>
            <a:tailEnd/>
          </a:ln>
        </p:spPr>
        <p:txBody>
          <a:bodyPr/>
          <a:lstStyle/>
          <a:p>
            <a:endParaRPr lang="en-US"/>
          </a:p>
        </p:txBody>
      </p:sp>
      <p:sp>
        <p:nvSpPr>
          <p:cNvPr id="9224" name="Rectangle 11"/>
          <p:cNvSpPr>
            <a:spLocks noChangeArrowheads="1"/>
          </p:cNvSpPr>
          <p:nvPr/>
        </p:nvSpPr>
        <p:spPr bwMode="auto">
          <a:xfrm>
            <a:off x="1900238" y="1884362"/>
            <a:ext cx="4675187" cy="846138"/>
          </a:xfrm>
          <a:prstGeom prst="rect">
            <a:avLst/>
          </a:prstGeom>
          <a:noFill/>
          <a:ln w="12700" cap="rnd">
            <a:solidFill>
              <a:srgbClr val="39536B"/>
            </a:solidFill>
            <a:miter lim="800000"/>
            <a:headEnd/>
            <a:tailEnd/>
          </a:ln>
          <a:extLst>
            <a:ext uri="{909E8E84-426E-40dd-AFC4-6F175D3DCCD1}">
              <a14:hiddenFill xmlns="" xmlns:a14="http://schemas.microsoft.com/office/drawing/2010/main">
                <a:solidFill>
                  <a:srgbClr val="FFFFFF"/>
                </a:solidFill>
              </a14:hiddenFill>
            </a:ext>
          </a:extLst>
        </p:spPr>
        <p:txBody>
          <a:bodyPr/>
          <a:lstStyle/>
          <a:p>
            <a:pPr algn="ctr">
              <a:spcBef>
                <a:spcPct val="30000"/>
              </a:spcBef>
            </a:pPr>
            <a:endParaRPr lang="en-US">
              <a:cs typeface="ＭＳ Ｐゴシック" charset="0"/>
            </a:endParaRPr>
          </a:p>
        </p:txBody>
      </p:sp>
      <p:sp>
        <p:nvSpPr>
          <p:cNvPr id="9225" name="Rectangle 12"/>
          <p:cNvSpPr>
            <a:spLocks noChangeArrowheads="1"/>
          </p:cNvSpPr>
          <p:nvPr/>
        </p:nvSpPr>
        <p:spPr bwMode="auto">
          <a:xfrm>
            <a:off x="3103563" y="1952625"/>
            <a:ext cx="2362200" cy="244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1600" b="1">
                <a:solidFill>
                  <a:srgbClr val="39536B"/>
                </a:solidFill>
                <a:cs typeface="ＭＳ Ｐゴシック" charset="0"/>
              </a:rPr>
              <a:t>Identify and size proxies</a:t>
            </a:r>
            <a:endParaRPr lang="en-US">
              <a:cs typeface="ＭＳ Ｐゴシック" charset="0"/>
            </a:endParaRPr>
          </a:p>
        </p:txBody>
      </p:sp>
      <p:sp>
        <p:nvSpPr>
          <p:cNvPr id="9226" name="Rectangle 13"/>
          <p:cNvSpPr>
            <a:spLocks noChangeArrowheads="1"/>
          </p:cNvSpPr>
          <p:nvPr/>
        </p:nvSpPr>
        <p:spPr bwMode="auto">
          <a:xfrm>
            <a:off x="2333625" y="2271712"/>
            <a:ext cx="827088"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1400">
                <a:solidFill>
                  <a:srgbClr val="39536B"/>
                </a:solidFill>
                <a:cs typeface="ＭＳ Ｐゴシック" charset="0"/>
              </a:rPr>
              <a:t>Number of</a:t>
            </a:r>
            <a:endParaRPr lang="en-US">
              <a:cs typeface="ＭＳ Ｐゴシック" charset="0"/>
            </a:endParaRPr>
          </a:p>
        </p:txBody>
      </p:sp>
      <p:sp>
        <p:nvSpPr>
          <p:cNvPr id="9227" name="Rectangle 14"/>
          <p:cNvSpPr>
            <a:spLocks noChangeArrowheads="1"/>
          </p:cNvSpPr>
          <p:nvPr/>
        </p:nvSpPr>
        <p:spPr bwMode="auto">
          <a:xfrm>
            <a:off x="2333625" y="2484437"/>
            <a:ext cx="423863"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1400">
                <a:solidFill>
                  <a:srgbClr val="39536B"/>
                </a:solidFill>
                <a:cs typeface="ＭＳ Ｐゴシック" charset="0"/>
              </a:rPr>
              <a:t>items</a:t>
            </a:r>
            <a:endParaRPr lang="en-US">
              <a:cs typeface="ＭＳ Ｐゴシック" charset="0"/>
            </a:endParaRPr>
          </a:p>
        </p:txBody>
      </p:sp>
      <p:sp>
        <p:nvSpPr>
          <p:cNvPr id="9228" name="Rectangle 15"/>
          <p:cNvSpPr>
            <a:spLocks noChangeArrowheads="1"/>
          </p:cNvSpPr>
          <p:nvPr/>
        </p:nvSpPr>
        <p:spPr bwMode="auto">
          <a:xfrm>
            <a:off x="3475038" y="2271712"/>
            <a:ext cx="325437"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1400">
                <a:solidFill>
                  <a:srgbClr val="39536B"/>
                </a:solidFill>
                <a:cs typeface="ＭＳ Ｐゴシック" charset="0"/>
              </a:rPr>
              <a:t>Part</a:t>
            </a:r>
            <a:endParaRPr lang="en-US">
              <a:cs typeface="ＭＳ Ｐゴシック" charset="0"/>
            </a:endParaRPr>
          </a:p>
        </p:txBody>
      </p:sp>
      <p:sp>
        <p:nvSpPr>
          <p:cNvPr id="9229" name="Rectangle 16"/>
          <p:cNvSpPr>
            <a:spLocks noChangeArrowheads="1"/>
          </p:cNvSpPr>
          <p:nvPr/>
        </p:nvSpPr>
        <p:spPr bwMode="auto">
          <a:xfrm>
            <a:off x="3471863" y="2484437"/>
            <a:ext cx="334962"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1400">
                <a:solidFill>
                  <a:srgbClr val="39536B"/>
                </a:solidFill>
                <a:cs typeface="ＭＳ Ｐゴシック" charset="0"/>
              </a:rPr>
              <a:t>type</a:t>
            </a:r>
            <a:endParaRPr lang="en-US">
              <a:cs typeface="ＭＳ Ｐゴシック" charset="0"/>
            </a:endParaRPr>
          </a:p>
        </p:txBody>
      </p:sp>
      <p:sp>
        <p:nvSpPr>
          <p:cNvPr id="9230" name="Rectangle 17"/>
          <p:cNvSpPr>
            <a:spLocks noChangeArrowheads="1"/>
          </p:cNvSpPr>
          <p:nvPr/>
        </p:nvSpPr>
        <p:spPr bwMode="auto">
          <a:xfrm>
            <a:off x="4497388" y="2271712"/>
            <a:ext cx="641350"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1400">
                <a:solidFill>
                  <a:srgbClr val="39536B"/>
                </a:solidFill>
                <a:cs typeface="ＭＳ Ｐゴシック" charset="0"/>
              </a:rPr>
              <a:t>Relative</a:t>
            </a:r>
            <a:endParaRPr lang="en-US">
              <a:cs typeface="ＭＳ Ｐゴシック" charset="0"/>
            </a:endParaRPr>
          </a:p>
        </p:txBody>
      </p:sp>
      <p:sp>
        <p:nvSpPr>
          <p:cNvPr id="9231" name="Rectangle 18"/>
          <p:cNvSpPr>
            <a:spLocks noChangeArrowheads="1"/>
          </p:cNvSpPr>
          <p:nvPr/>
        </p:nvSpPr>
        <p:spPr bwMode="auto">
          <a:xfrm>
            <a:off x="4497388" y="2484437"/>
            <a:ext cx="315912"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1400">
                <a:solidFill>
                  <a:srgbClr val="39536B"/>
                </a:solidFill>
                <a:cs typeface="ＭＳ Ｐゴシック" charset="0"/>
              </a:rPr>
              <a:t>size</a:t>
            </a:r>
            <a:endParaRPr lang="en-US">
              <a:cs typeface="ＭＳ Ｐゴシック" charset="0"/>
            </a:endParaRPr>
          </a:p>
        </p:txBody>
      </p:sp>
      <p:sp>
        <p:nvSpPr>
          <p:cNvPr id="9232" name="Rectangle 19"/>
          <p:cNvSpPr>
            <a:spLocks noChangeArrowheads="1"/>
          </p:cNvSpPr>
          <p:nvPr/>
        </p:nvSpPr>
        <p:spPr bwMode="auto">
          <a:xfrm>
            <a:off x="5719763" y="2271712"/>
            <a:ext cx="512762"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1400">
                <a:solidFill>
                  <a:srgbClr val="39536B"/>
                </a:solidFill>
                <a:cs typeface="ＭＳ Ｐゴシック" charset="0"/>
              </a:rPr>
              <a:t>Reuse</a:t>
            </a:r>
            <a:endParaRPr lang="en-US">
              <a:cs typeface="ＭＳ Ｐゴシック" charset="0"/>
            </a:endParaRPr>
          </a:p>
        </p:txBody>
      </p:sp>
      <p:sp>
        <p:nvSpPr>
          <p:cNvPr id="9233" name="Rectangle 20"/>
          <p:cNvSpPr>
            <a:spLocks noChangeArrowheads="1"/>
          </p:cNvSpPr>
          <p:nvPr/>
        </p:nvSpPr>
        <p:spPr bwMode="auto">
          <a:xfrm>
            <a:off x="5719763" y="2484437"/>
            <a:ext cx="817562"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1400">
                <a:solidFill>
                  <a:srgbClr val="39536B"/>
                </a:solidFill>
                <a:cs typeface="ＭＳ Ｐゴシック" charset="0"/>
              </a:rPr>
              <a:t>categories</a:t>
            </a:r>
            <a:endParaRPr lang="en-US">
              <a:cs typeface="ＭＳ Ｐゴシック" charset="0"/>
            </a:endParaRPr>
          </a:p>
        </p:txBody>
      </p:sp>
      <p:sp>
        <p:nvSpPr>
          <p:cNvPr id="9234" name="Rectangle 21"/>
          <p:cNvSpPr>
            <a:spLocks noChangeArrowheads="1"/>
          </p:cNvSpPr>
          <p:nvPr/>
        </p:nvSpPr>
        <p:spPr bwMode="auto">
          <a:xfrm>
            <a:off x="3206750" y="3062287"/>
            <a:ext cx="2044700" cy="587375"/>
          </a:xfrm>
          <a:prstGeom prst="rect">
            <a:avLst/>
          </a:prstGeom>
          <a:noFill/>
          <a:ln w="12700" cap="rnd">
            <a:solidFill>
              <a:srgbClr val="39536B"/>
            </a:solidFill>
            <a:miter lim="800000"/>
            <a:headEnd/>
            <a:tailEnd/>
          </a:ln>
          <a:extLst>
            <a:ext uri="{909E8E84-426E-40dd-AFC4-6F175D3DCCD1}">
              <a14:hiddenFill xmlns="" xmlns:a14="http://schemas.microsoft.com/office/drawing/2010/main">
                <a:solidFill>
                  <a:srgbClr val="FFFFFF"/>
                </a:solidFill>
              </a14:hiddenFill>
            </a:ext>
          </a:extLst>
        </p:spPr>
        <p:txBody>
          <a:bodyPr/>
          <a:lstStyle/>
          <a:p>
            <a:pPr algn="ctr">
              <a:spcBef>
                <a:spcPct val="30000"/>
              </a:spcBef>
            </a:pPr>
            <a:endParaRPr lang="en-US">
              <a:cs typeface="ＭＳ Ｐゴシック" charset="0"/>
            </a:endParaRPr>
          </a:p>
        </p:txBody>
      </p:sp>
      <p:sp>
        <p:nvSpPr>
          <p:cNvPr id="9235" name="Rectangle 22"/>
          <p:cNvSpPr>
            <a:spLocks noChangeArrowheads="1"/>
          </p:cNvSpPr>
          <p:nvPr/>
        </p:nvSpPr>
        <p:spPr bwMode="auto">
          <a:xfrm>
            <a:off x="3656013" y="3152775"/>
            <a:ext cx="1231900"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1400" b="1">
                <a:solidFill>
                  <a:srgbClr val="39536B"/>
                </a:solidFill>
                <a:cs typeface="ＭＳ Ｐゴシック" charset="0"/>
              </a:rPr>
              <a:t>Estimate other</a:t>
            </a:r>
            <a:endParaRPr lang="en-US">
              <a:cs typeface="ＭＳ Ｐゴシック" charset="0"/>
            </a:endParaRPr>
          </a:p>
        </p:txBody>
      </p:sp>
      <p:sp>
        <p:nvSpPr>
          <p:cNvPr id="9236" name="Rectangle 23"/>
          <p:cNvSpPr>
            <a:spLocks noChangeArrowheads="1"/>
          </p:cNvSpPr>
          <p:nvPr/>
        </p:nvSpPr>
        <p:spPr bwMode="auto">
          <a:xfrm>
            <a:off x="3695700" y="3365500"/>
            <a:ext cx="1152525"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1400" b="1">
                <a:solidFill>
                  <a:srgbClr val="39536B"/>
                </a:solidFill>
                <a:cs typeface="ＭＳ Ｐゴシック" charset="0"/>
              </a:rPr>
              <a:t>element sizes</a:t>
            </a:r>
            <a:endParaRPr lang="en-US">
              <a:cs typeface="ＭＳ Ｐゴシック" charset="0"/>
            </a:endParaRPr>
          </a:p>
        </p:txBody>
      </p:sp>
      <p:sp>
        <p:nvSpPr>
          <p:cNvPr id="9237" name="Rectangle 24"/>
          <p:cNvSpPr>
            <a:spLocks noChangeArrowheads="1"/>
          </p:cNvSpPr>
          <p:nvPr/>
        </p:nvSpPr>
        <p:spPr bwMode="auto">
          <a:xfrm>
            <a:off x="3216275" y="3937000"/>
            <a:ext cx="2028825" cy="790575"/>
          </a:xfrm>
          <a:prstGeom prst="rect">
            <a:avLst/>
          </a:prstGeom>
          <a:noFill/>
          <a:ln w="12700" cap="rnd">
            <a:solidFill>
              <a:srgbClr val="39536B"/>
            </a:solidFill>
            <a:miter lim="800000"/>
            <a:headEnd/>
            <a:tailEnd/>
          </a:ln>
          <a:extLst>
            <a:ext uri="{909E8E84-426E-40dd-AFC4-6F175D3DCCD1}">
              <a14:hiddenFill xmlns="" xmlns:a14="http://schemas.microsoft.com/office/drawing/2010/main">
                <a:solidFill>
                  <a:srgbClr val="FFFFFF"/>
                </a:solidFill>
              </a14:hiddenFill>
            </a:ext>
          </a:extLst>
        </p:spPr>
        <p:txBody>
          <a:bodyPr/>
          <a:lstStyle/>
          <a:p>
            <a:pPr algn="ctr">
              <a:spcBef>
                <a:spcPct val="30000"/>
              </a:spcBef>
            </a:pPr>
            <a:endParaRPr lang="en-US">
              <a:cs typeface="ＭＳ Ｐゴシック" charset="0"/>
            </a:endParaRPr>
          </a:p>
        </p:txBody>
      </p:sp>
      <p:sp>
        <p:nvSpPr>
          <p:cNvPr id="9238" name="Rectangle 25"/>
          <p:cNvSpPr>
            <a:spLocks noChangeArrowheads="1"/>
          </p:cNvSpPr>
          <p:nvPr/>
        </p:nvSpPr>
        <p:spPr bwMode="auto">
          <a:xfrm>
            <a:off x="3883025" y="4008437"/>
            <a:ext cx="787400"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1400" b="1">
                <a:solidFill>
                  <a:srgbClr val="39536B"/>
                </a:solidFill>
                <a:cs typeface="ＭＳ Ｐゴシック" charset="0"/>
              </a:rPr>
              <a:t>Calculate</a:t>
            </a:r>
            <a:endParaRPr lang="en-US">
              <a:cs typeface="ＭＳ Ｐゴシック" charset="0"/>
            </a:endParaRPr>
          </a:p>
        </p:txBody>
      </p:sp>
      <p:sp>
        <p:nvSpPr>
          <p:cNvPr id="9239" name="Rectangle 26"/>
          <p:cNvSpPr>
            <a:spLocks noChangeArrowheads="1"/>
          </p:cNvSpPr>
          <p:nvPr/>
        </p:nvSpPr>
        <p:spPr bwMode="auto">
          <a:xfrm>
            <a:off x="3244850" y="4221162"/>
            <a:ext cx="1963738" cy="425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algn="ctr">
              <a:spcBef>
                <a:spcPct val="30000"/>
              </a:spcBef>
              <a:tabLst>
                <a:tab pos="292100" algn="l"/>
                <a:tab pos="571500" algn="l"/>
              </a:tabLst>
            </a:pPr>
            <a:r>
              <a:rPr lang="en-US" sz="1400" b="1">
                <a:solidFill>
                  <a:srgbClr val="39536B"/>
                </a:solidFill>
                <a:cs typeface="ＭＳ Ｐゴシック" charset="0"/>
              </a:rPr>
              <a:t>total  projected program size</a:t>
            </a:r>
            <a:endParaRPr lang="en-US">
              <a:cs typeface="ＭＳ Ｐゴシック" charset="0"/>
            </a:endParaRPr>
          </a:p>
        </p:txBody>
      </p:sp>
      <p:sp>
        <p:nvSpPr>
          <p:cNvPr id="9240" name="Rectangle 34"/>
          <p:cNvSpPr>
            <a:spLocks noChangeArrowheads="1"/>
          </p:cNvSpPr>
          <p:nvPr/>
        </p:nvSpPr>
        <p:spPr bwMode="auto">
          <a:xfrm>
            <a:off x="5713413" y="3924300"/>
            <a:ext cx="2147887" cy="822325"/>
          </a:xfrm>
          <a:prstGeom prst="rect">
            <a:avLst/>
          </a:prstGeom>
          <a:noFill/>
          <a:ln w="12700" cap="rnd">
            <a:solidFill>
              <a:srgbClr val="39536B"/>
            </a:solidFill>
            <a:miter lim="800000"/>
            <a:headEnd/>
            <a:tailEnd/>
          </a:ln>
          <a:extLst>
            <a:ext uri="{909E8E84-426E-40dd-AFC4-6F175D3DCCD1}">
              <a14:hiddenFill xmlns="" xmlns:a14="http://schemas.microsoft.com/office/drawing/2010/main">
                <a:solidFill>
                  <a:srgbClr val="FFFFFF"/>
                </a:solidFill>
              </a14:hiddenFill>
            </a:ext>
          </a:extLst>
        </p:spPr>
        <p:txBody>
          <a:bodyPr/>
          <a:lstStyle/>
          <a:p>
            <a:pPr algn="ctr">
              <a:spcBef>
                <a:spcPct val="30000"/>
              </a:spcBef>
            </a:pPr>
            <a:endParaRPr lang="en-US">
              <a:cs typeface="ＭＳ Ｐゴシック" charset="0"/>
            </a:endParaRPr>
          </a:p>
        </p:txBody>
      </p:sp>
      <p:sp>
        <p:nvSpPr>
          <p:cNvPr id="9241" name="Rectangle 35"/>
          <p:cNvSpPr>
            <a:spLocks noChangeArrowheads="1"/>
          </p:cNvSpPr>
          <p:nvPr/>
        </p:nvSpPr>
        <p:spPr bwMode="auto">
          <a:xfrm>
            <a:off x="6378575" y="3995737"/>
            <a:ext cx="787400"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1400" b="1">
                <a:solidFill>
                  <a:srgbClr val="39536B"/>
                </a:solidFill>
                <a:cs typeface="ＭＳ Ｐゴシック" charset="0"/>
              </a:rPr>
              <a:t>Calculate</a:t>
            </a:r>
            <a:endParaRPr lang="en-US">
              <a:cs typeface="ＭＳ Ｐゴシック" charset="0"/>
            </a:endParaRPr>
          </a:p>
        </p:txBody>
      </p:sp>
      <p:sp>
        <p:nvSpPr>
          <p:cNvPr id="9242" name="Rectangle 36"/>
          <p:cNvSpPr>
            <a:spLocks noChangeArrowheads="1"/>
          </p:cNvSpPr>
          <p:nvPr/>
        </p:nvSpPr>
        <p:spPr bwMode="auto">
          <a:xfrm>
            <a:off x="5967413" y="4208462"/>
            <a:ext cx="1616075" cy="488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1400" b="1">
                <a:solidFill>
                  <a:srgbClr val="39536B"/>
                </a:solidFill>
                <a:cs typeface="ＭＳ Ｐゴシック" charset="0"/>
              </a:rPr>
              <a:t>projected program </a:t>
            </a:r>
          </a:p>
          <a:p>
            <a:pPr algn="ctr">
              <a:spcBef>
                <a:spcPct val="30000"/>
              </a:spcBef>
              <a:tabLst>
                <a:tab pos="292100" algn="l"/>
                <a:tab pos="571500" algn="l"/>
              </a:tabLst>
            </a:pPr>
            <a:r>
              <a:rPr lang="en-US" sz="1400" b="1">
                <a:solidFill>
                  <a:srgbClr val="39536B"/>
                </a:solidFill>
                <a:cs typeface="ＭＳ Ｐゴシック" charset="0"/>
              </a:rPr>
              <a:t>effort</a:t>
            </a:r>
            <a:endParaRPr lang="en-US">
              <a:cs typeface="ＭＳ Ｐゴシック" charset="0"/>
            </a:endParaRPr>
          </a:p>
        </p:txBody>
      </p:sp>
      <p:sp>
        <p:nvSpPr>
          <p:cNvPr id="9243" name="Freeform 41"/>
          <p:cNvSpPr>
            <a:spLocks noEditPoints="1"/>
          </p:cNvSpPr>
          <p:nvPr/>
        </p:nvSpPr>
        <p:spPr bwMode="auto">
          <a:xfrm>
            <a:off x="5256213" y="4156075"/>
            <a:ext cx="425450" cy="76200"/>
          </a:xfrm>
          <a:custGeom>
            <a:avLst/>
            <a:gdLst>
              <a:gd name="T0" fmla="*/ 0 w 268"/>
              <a:gd name="T1" fmla="*/ 2147483647 h 48"/>
              <a:gd name="T2" fmla="*/ 2147483647 w 268"/>
              <a:gd name="T3" fmla="*/ 2147483647 h 48"/>
              <a:gd name="T4" fmla="*/ 2147483647 w 268"/>
              <a:gd name="T5" fmla="*/ 2147483647 h 48"/>
              <a:gd name="T6" fmla="*/ 0 w 268"/>
              <a:gd name="T7" fmla="*/ 2147483647 h 48"/>
              <a:gd name="T8" fmla="*/ 0 w 268"/>
              <a:gd name="T9" fmla="*/ 2147483647 h 48"/>
              <a:gd name="T10" fmla="*/ 2147483647 w 268"/>
              <a:gd name="T11" fmla="*/ 2147483647 h 48"/>
              <a:gd name="T12" fmla="*/ 2147483647 w 268"/>
              <a:gd name="T13" fmla="*/ 0 h 48"/>
              <a:gd name="T14" fmla="*/ 2147483647 w 268"/>
              <a:gd name="T15" fmla="*/ 2147483647 h 48"/>
              <a:gd name="T16" fmla="*/ 2147483647 w 268"/>
              <a:gd name="T17" fmla="*/ 2147483647 h 48"/>
              <a:gd name="T18" fmla="*/ 2147483647 w 268"/>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8"/>
              <a:gd name="T31" fmla="*/ 0 h 48"/>
              <a:gd name="T32" fmla="*/ 268 w 268"/>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8" h="48">
                <a:moveTo>
                  <a:pt x="0" y="20"/>
                </a:moveTo>
                <a:lnTo>
                  <a:pt x="220" y="20"/>
                </a:lnTo>
                <a:lnTo>
                  <a:pt x="220" y="28"/>
                </a:lnTo>
                <a:lnTo>
                  <a:pt x="0" y="28"/>
                </a:lnTo>
                <a:lnTo>
                  <a:pt x="0" y="20"/>
                </a:lnTo>
                <a:close/>
                <a:moveTo>
                  <a:pt x="220" y="24"/>
                </a:moveTo>
                <a:lnTo>
                  <a:pt x="188" y="0"/>
                </a:lnTo>
                <a:lnTo>
                  <a:pt x="268" y="24"/>
                </a:lnTo>
                <a:lnTo>
                  <a:pt x="188" y="48"/>
                </a:lnTo>
                <a:lnTo>
                  <a:pt x="220" y="24"/>
                </a:lnTo>
                <a:close/>
              </a:path>
            </a:pathLst>
          </a:custGeom>
          <a:solidFill>
            <a:srgbClr val="39536B"/>
          </a:solidFill>
          <a:ln w="1588" cap="flat">
            <a:solidFill>
              <a:srgbClr val="39536B"/>
            </a:solidFill>
            <a:prstDash val="solid"/>
            <a:bevel/>
            <a:headEnd/>
            <a:tailEnd/>
          </a:ln>
        </p:spPr>
        <p:txBody>
          <a:bodyPr/>
          <a:lstStyle/>
          <a:p>
            <a:endParaRPr lang="en-US"/>
          </a:p>
        </p:txBody>
      </p:sp>
      <p:sp>
        <p:nvSpPr>
          <p:cNvPr id="9244" name="Freeform 45"/>
          <p:cNvSpPr>
            <a:spLocks noEditPoints="1"/>
          </p:cNvSpPr>
          <p:nvPr/>
        </p:nvSpPr>
        <p:spPr bwMode="auto">
          <a:xfrm>
            <a:off x="4189413" y="3683000"/>
            <a:ext cx="76200" cy="225425"/>
          </a:xfrm>
          <a:custGeom>
            <a:avLst/>
            <a:gdLst>
              <a:gd name="T0" fmla="*/ 2147483647 w 48"/>
              <a:gd name="T1" fmla="*/ 0 h 142"/>
              <a:gd name="T2" fmla="*/ 2147483647 w 48"/>
              <a:gd name="T3" fmla="*/ 2147483647 h 142"/>
              <a:gd name="T4" fmla="*/ 2147483647 w 48"/>
              <a:gd name="T5" fmla="*/ 2147483647 h 142"/>
              <a:gd name="T6" fmla="*/ 2147483647 w 48"/>
              <a:gd name="T7" fmla="*/ 0 h 142"/>
              <a:gd name="T8" fmla="*/ 2147483647 w 48"/>
              <a:gd name="T9" fmla="*/ 0 h 142"/>
              <a:gd name="T10" fmla="*/ 2147483647 w 48"/>
              <a:gd name="T11" fmla="*/ 2147483647 h 142"/>
              <a:gd name="T12" fmla="*/ 2147483647 w 48"/>
              <a:gd name="T13" fmla="*/ 2147483647 h 142"/>
              <a:gd name="T14" fmla="*/ 2147483647 w 48"/>
              <a:gd name="T15" fmla="*/ 2147483647 h 142"/>
              <a:gd name="T16" fmla="*/ 0 w 48"/>
              <a:gd name="T17" fmla="*/ 2147483647 h 142"/>
              <a:gd name="T18" fmla="*/ 2147483647 w 48"/>
              <a:gd name="T19" fmla="*/ 2147483647 h 1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142"/>
              <a:gd name="T32" fmla="*/ 48 w 48"/>
              <a:gd name="T33" fmla="*/ 142 h 14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142">
                <a:moveTo>
                  <a:pt x="28" y="0"/>
                </a:moveTo>
                <a:lnTo>
                  <a:pt x="29" y="94"/>
                </a:lnTo>
                <a:lnTo>
                  <a:pt x="20" y="94"/>
                </a:lnTo>
                <a:lnTo>
                  <a:pt x="20" y="0"/>
                </a:lnTo>
                <a:lnTo>
                  <a:pt x="28" y="0"/>
                </a:lnTo>
                <a:close/>
                <a:moveTo>
                  <a:pt x="25" y="94"/>
                </a:moveTo>
                <a:lnTo>
                  <a:pt x="48" y="62"/>
                </a:lnTo>
                <a:lnTo>
                  <a:pt x="25" y="142"/>
                </a:lnTo>
                <a:lnTo>
                  <a:pt x="0" y="63"/>
                </a:lnTo>
                <a:lnTo>
                  <a:pt x="25" y="94"/>
                </a:lnTo>
                <a:close/>
              </a:path>
            </a:pathLst>
          </a:custGeom>
          <a:solidFill>
            <a:srgbClr val="39536B"/>
          </a:solidFill>
          <a:ln w="1588" cap="flat">
            <a:solidFill>
              <a:srgbClr val="39536B"/>
            </a:solidFill>
            <a:prstDash val="solid"/>
            <a:bevel/>
            <a:headEnd/>
            <a:tailEnd/>
          </a:ln>
        </p:spPr>
        <p:txBody>
          <a:bodyPr/>
          <a:lstStyle/>
          <a:p>
            <a:endParaRPr lang="en-US"/>
          </a:p>
        </p:txBody>
      </p:sp>
      <p:sp>
        <p:nvSpPr>
          <p:cNvPr id="9245" name="Freeform 46"/>
          <p:cNvSpPr>
            <a:spLocks noEditPoints="1"/>
          </p:cNvSpPr>
          <p:nvPr/>
        </p:nvSpPr>
        <p:spPr bwMode="auto">
          <a:xfrm>
            <a:off x="4189413" y="2740025"/>
            <a:ext cx="76200" cy="311150"/>
          </a:xfrm>
          <a:custGeom>
            <a:avLst/>
            <a:gdLst>
              <a:gd name="T0" fmla="*/ 2147483647 w 48"/>
              <a:gd name="T1" fmla="*/ 0 h 196"/>
              <a:gd name="T2" fmla="*/ 2147483647 w 48"/>
              <a:gd name="T3" fmla="*/ 2147483647 h 196"/>
              <a:gd name="T4" fmla="*/ 2147483647 w 48"/>
              <a:gd name="T5" fmla="*/ 2147483647 h 196"/>
              <a:gd name="T6" fmla="*/ 2147483647 w 48"/>
              <a:gd name="T7" fmla="*/ 0 h 196"/>
              <a:gd name="T8" fmla="*/ 2147483647 w 48"/>
              <a:gd name="T9" fmla="*/ 0 h 196"/>
              <a:gd name="T10" fmla="*/ 2147483647 w 48"/>
              <a:gd name="T11" fmla="*/ 2147483647 h 196"/>
              <a:gd name="T12" fmla="*/ 2147483647 w 48"/>
              <a:gd name="T13" fmla="*/ 2147483647 h 196"/>
              <a:gd name="T14" fmla="*/ 2147483647 w 48"/>
              <a:gd name="T15" fmla="*/ 2147483647 h 196"/>
              <a:gd name="T16" fmla="*/ 0 w 48"/>
              <a:gd name="T17" fmla="*/ 2147483647 h 196"/>
              <a:gd name="T18" fmla="*/ 2147483647 w 48"/>
              <a:gd name="T19" fmla="*/ 2147483647 h 19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196"/>
              <a:gd name="T32" fmla="*/ 48 w 48"/>
              <a:gd name="T33" fmla="*/ 196 h 19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196">
                <a:moveTo>
                  <a:pt x="28" y="0"/>
                </a:moveTo>
                <a:lnTo>
                  <a:pt x="29" y="148"/>
                </a:lnTo>
                <a:lnTo>
                  <a:pt x="21" y="148"/>
                </a:lnTo>
                <a:lnTo>
                  <a:pt x="20" y="0"/>
                </a:lnTo>
                <a:lnTo>
                  <a:pt x="28" y="0"/>
                </a:lnTo>
                <a:close/>
                <a:moveTo>
                  <a:pt x="25" y="148"/>
                </a:moveTo>
                <a:lnTo>
                  <a:pt x="48" y="116"/>
                </a:lnTo>
                <a:lnTo>
                  <a:pt x="25" y="196"/>
                </a:lnTo>
                <a:lnTo>
                  <a:pt x="0" y="116"/>
                </a:lnTo>
                <a:lnTo>
                  <a:pt x="25" y="148"/>
                </a:lnTo>
                <a:close/>
              </a:path>
            </a:pathLst>
          </a:custGeom>
          <a:solidFill>
            <a:srgbClr val="39536B"/>
          </a:solidFill>
          <a:ln w="1588" cap="flat">
            <a:solidFill>
              <a:srgbClr val="39536B"/>
            </a:solidFill>
            <a:prstDash val="solid"/>
            <a:bevel/>
            <a:headEnd/>
            <a:tailEnd/>
          </a:ln>
        </p:spPr>
        <p:txBody>
          <a:bodyPr/>
          <a:lstStyle/>
          <a:p>
            <a:endParaRPr lang="en-US"/>
          </a:p>
        </p:txBody>
      </p:sp>
      <p:sp>
        <p:nvSpPr>
          <p:cNvPr id="9246" name="Rectangle 47"/>
          <p:cNvSpPr>
            <a:spLocks noChangeArrowheads="1"/>
          </p:cNvSpPr>
          <p:nvPr/>
        </p:nvSpPr>
        <p:spPr bwMode="auto">
          <a:xfrm>
            <a:off x="1190625" y="1190625"/>
            <a:ext cx="57785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30000"/>
              </a:spcBef>
              <a:tabLst>
                <a:tab pos="292100" algn="l"/>
                <a:tab pos="571500" algn="l"/>
              </a:tabLst>
            </a:pPr>
            <a:r>
              <a:rPr lang="en-US" sz="2000" b="1">
                <a:solidFill>
                  <a:srgbClr val="39536B"/>
                </a:solidFill>
                <a:cs typeface="ＭＳ Ｐゴシック" charset="0"/>
              </a:rPr>
              <a:t>Start</a:t>
            </a:r>
            <a:endParaRPr lang="en-US">
              <a:cs typeface="ＭＳ Ｐゴシック" charset="0"/>
            </a:endParaRPr>
          </a:p>
        </p:txBody>
      </p:sp>
      <p:sp>
        <p:nvSpPr>
          <p:cNvPr id="9247" name="Freeform 48"/>
          <p:cNvSpPr>
            <a:spLocks noEditPoints="1"/>
          </p:cNvSpPr>
          <p:nvPr/>
        </p:nvSpPr>
        <p:spPr bwMode="auto">
          <a:xfrm>
            <a:off x="2046288" y="1292225"/>
            <a:ext cx="849312" cy="152400"/>
          </a:xfrm>
          <a:custGeom>
            <a:avLst/>
            <a:gdLst>
              <a:gd name="T0" fmla="*/ 0 w 535"/>
              <a:gd name="T1" fmla="*/ 2147483647 h 96"/>
              <a:gd name="T2" fmla="*/ 2147483647 w 535"/>
              <a:gd name="T3" fmla="*/ 2147483647 h 96"/>
              <a:gd name="T4" fmla="*/ 2147483647 w 535"/>
              <a:gd name="T5" fmla="*/ 2147483647 h 96"/>
              <a:gd name="T6" fmla="*/ 0 w 535"/>
              <a:gd name="T7" fmla="*/ 2147483647 h 96"/>
              <a:gd name="T8" fmla="*/ 0 w 535"/>
              <a:gd name="T9" fmla="*/ 2147483647 h 96"/>
              <a:gd name="T10" fmla="*/ 2147483647 w 535"/>
              <a:gd name="T11" fmla="*/ 2147483647 h 96"/>
              <a:gd name="T12" fmla="*/ 2147483647 w 535"/>
              <a:gd name="T13" fmla="*/ 0 h 96"/>
              <a:gd name="T14" fmla="*/ 2147483647 w 535"/>
              <a:gd name="T15" fmla="*/ 2147483647 h 96"/>
              <a:gd name="T16" fmla="*/ 2147483647 w 535"/>
              <a:gd name="T17" fmla="*/ 2147483647 h 96"/>
              <a:gd name="T18" fmla="*/ 2147483647 w 535"/>
              <a:gd name="T19" fmla="*/ 2147483647 h 9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35"/>
              <a:gd name="T31" fmla="*/ 0 h 96"/>
              <a:gd name="T32" fmla="*/ 535 w 535"/>
              <a:gd name="T33" fmla="*/ 96 h 9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35" h="96">
                <a:moveTo>
                  <a:pt x="0" y="32"/>
                </a:moveTo>
                <a:lnTo>
                  <a:pt x="439" y="32"/>
                </a:lnTo>
                <a:lnTo>
                  <a:pt x="439" y="64"/>
                </a:lnTo>
                <a:lnTo>
                  <a:pt x="0" y="64"/>
                </a:lnTo>
                <a:lnTo>
                  <a:pt x="0" y="32"/>
                </a:lnTo>
                <a:close/>
                <a:moveTo>
                  <a:pt x="439" y="48"/>
                </a:moveTo>
                <a:lnTo>
                  <a:pt x="375" y="0"/>
                </a:lnTo>
                <a:lnTo>
                  <a:pt x="535" y="48"/>
                </a:lnTo>
                <a:lnTo>
                  <a:pt x="375" y="96"/>
                </a:lnTo>
                <a:lnTo>
                  <a:pt x="439" y="48"/>
                </a:lnTo>
                <a:close/>
              </a:path>
            </a:pathLst>
          </a:custGeom>
          <a:solidFill>
            <a:srgbClr val="39536B"/>
          </a:solidFill>
          <a:ln w="1588" cap="flat">
            <a:solidFill>
              <a:srgbClr val="39536B"/>
            </a:solidFill>
            <a:prstDash val="solid"/>
            <a:bevel/>
            <a:headEnd/>
            <a:tailEnd/>
          </a:ln>
        </p:spPr>
        <p:txBody>
          <a:bodyPr/>
          <a:lstStyle/>
          <a:p>
            <a:endParaRPr lang="en-US"/>
          </a:p>
        </p:txBody>
      </p:sp>
    </p:spTree>
    <p:extLst>
      <p:ext uri="{BB962C8B-B14F-4D97-AF65-F5344CB8AC3E}">
        <p14:creationId xmlns:p14="http://schemas.microsoft.com/office/powerpoint/2010/main" val="289153171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title"/>
          </p:nvPr>
        </p:nvSpPr>
        <p:spPr/>
        <p:txBody>
          <a:bodyPr/>
          <a:lstStyle/>
          <a:p>
            <a:pPr eaLnBrk="1" hangingPunct="1"/>
            <a:r>
              <a:rPr lang="en-US">
                <a:latin typeface="Arial" charset="0"/>
              </a:rPr>
              <a:t>Conceptual Design</a:t>
            </a:r>
          </a:p>
        </p:txBody>
      </p:sp>
      <p:sp>
        <p:nvSpPr>
          <p:cNvPr id="10243" name="Rectangle 3"/>
          <p:cNvSpPr>
            <a:spLocks noGrp="1" noChangeArrowheads="1"/>
          </p:cNvSpPr>
          <p:nvPr>
            <p:ph idx="1"/>
          </p:nvPr>
        </p:nvSpPr>
        <p:spPr/>
        <p:txBody>
          <a:bodyPr/>
          <a:lstStyle/>
          <a:p>
            <a:pPr marL="0" indent="0" eaLnBrk="1" hangingPunct="1">
              <a:lnSpc>
                <a:spcPct val="90000"/>
              </a:lnSpc>
            </a:pPr>
            <a:r>
              <a:rPr lang="en-US">
                <a:latin typeface="Arial" charset="0"/>
              </a:rPr>
              <a:t>The purpose of a conceptual design is to</a:t>
            </a:r>
          </a:p>
          <a:p>
            <a:pPr lvl="1" eaLnBrk="1" hangingPunct="1">
              <a:lnSpc>
                <a:spcPct val="90000"/>
              </a:lnSpc>
            </a:pPr>
            <a:r>
              <a:rPr lang="en-US">
                <a:latin typeface="Arial" charset="0"/>
              </a:rPr>
              <a:t>relate the requirements to the product</a:t>
            </a:r>
          </a:p>
          <a:p>
            <a:pPr lvl="1" eaLnBrk="1" hangingPunct="1">
              <a:lnSpc>
                <a:spcPct val="90000"/>
              </a:lnSpc>
            </a:pPr>
            <a:r>
              <a:rPr lang="en-US">
                <a:latin typeface="Arial" charset="0"/>
              </a:rPr>
              <a:t>define the product parts that will needed to build the product</a:t>
            </a:r>
          </a:p>
          <a:p>
            <a:pPr lvl="1" eaLnBrk="1" hangingPunct="1">
              <a:lnSpc>
                <a:spcPct val="90000"/>
              </a:lnSpc>
            </a:pPr>
            <a:r>
              <a:rPr lang="en-US">
                <a:latin typeface="Arial" charset="0"/>
              </a:rPr>
              <a:t>estimate the size of the product you plan to build</a:t>
            </a:r>
          </a:p>
          <a:p>
            <a:pPr marL="0" indent="0" eaLnBrk="1" hangingPunct="1">
              <a:lnSpc>
                <a:spcPct val="90000"/>
              </a:lnSpc>
            </a:pPr>
            <a:r>
              <a:rPr lang="en-US">
                <a:latin typeface="Arial" charset="0"/>
              </a:rPr>
              <a:t>For most projects, the conceptual design can be produced relatively quickly. </a:t>
            </a:r>
          </a:p>
          <a:p>
            <a:pPr marL="0" indent="0" eaLnBrk="1" hangingPunct="1">
              <a:lnSpc>
                <a:spcPct val="90000"/>
              </a:lnSpc>
            </a:pPr>
            <a:r>
              <a:rPr lang="en-US">
                <a:latin typeface="Arial" charset="0"/>
              </a:rPr>
              <a:t>To make a conceptual design, identify the product functions and the program parts needed to produce them.</a:t>
            </a:r>
          </a:p>
          <a:p>
            <a:pPr marL="0" indent="0" eaLnBrk="1" hangingPunct="1">
              <a:lnSpc>
                <a:spcPct val="90000"/>
              </a:lnSpc>
            </a:pPr>
            <a:r>
              <a:rPr lang="en-US">
                <a:latin typeface="Arial" charset="0"/>
              </a:rPr>
              <a:t>Conceptual design can also be thought of as function and/or feature decomposition into program parts.</a:t>
            </a:r>
          </a:p>
          <a:p>
            <a:pPr marL="0" indent="0" eaLnBrk="1" hangingPunct="1">
              <a:lnSpc>
                <a:spcPct val="90000"/>
              </a:lnSpc>
            </a:pPr>
            <a:r>
              <a:rPr lang="en-US">
                <a:latin typeface="Arial" charset="0"/>
              </a:rPr>
              <a:t>If you do not understand the product well enough to make a conceptual design, you do not know enough to make a plan.</a:t>
            </a:r>
          </a:p>
        </p:txBody>
      </p:sp>
    </p:spTree>
    <p:extLst>
      <p:ext uri="{BB962C8B-B14F-4D97-AF65-F5344CB8AC3E}">
        <p14:creationId xmlns:p14="http://schemas.microsoft.com/office/powerpoint/2010/main" val="16894864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theme/theme1.xml><?xml version="1.0" encoding="utf-8"?>
<a:theme xmlns:a="http://schemas.openxmlformats.org/drawingml/2006/main" name="PSP 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804D264-0CB6-4E7C-B6E5-01534E2BC259}" vid="{C4204A5E-E926-4231-BBC2-AE614BB4B9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101</TotalTime>
  <Words>2609</Words>
  <Application>Microsoft Office PowerPoint</Application>
  <PresentationFormat>On-screen Show (4:3)</PresentationFormat>
  <Paragraphs>333</Paragraphs>
  <Slides>43</Slides>
  <Notes>40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50" baseType="lpstr">
      <vt:lpstr>MS PGothic</vt:lpstr>
      <vt:lpstr>Arial</vt:lpstr>
      <vt:lpstr>Calibri</vt:lpstr>
      <vt:lpstr>Times</vt:lpstr>
      <vt:lpstr>Times New Roman</vt:lpstr>
      <vt:lpstr>PSP Template</vt:lpstr>
      <vt:lpstr>Document</vt:lpstr>
      <vt:lpstr>PSP Fundamentals Tutorial: Using PSP1 with Process Dashboard</vt:lpstr>
      <vt:lpstr>PowerPoint Presentation</vt:lpstr>
      <vt:lpstr>Tutorial Objectives</vt:lpstr>
      <vt:lpstr>PSP1 Objectives</vt:lpstr>
      <vt:lpstr>Process Changes Introduced with PSP1</vt:lpstr>
      <vt:lpstr>Follow Along…</vt:lpstr>
      <vt:lpstr>JD’s Scenario</vt:lpstr>
      <vt:lpstr>Steps in the PROBE Method</vt:lpstr>
      <vt:lpstr>Conceptual Design</vt:lpstr>
      <vt:lpstr>Conceptual Design</vt:lpstr>
      <vt:lpstr>Identify and Size Proxies</vt:lpstr>
      <vt:lpstr>JD’s Added Parts</vt:lpstr>
      <vt:lpstr>Entering Added Part Data into the Size Estimating Template</vt:lpstr>
      <vt:lpstr>Estimating Other Program Elements</vt:lpstr>
      <vt:lpstr>Program Size Type Relationships</vt:lpstr>
      <vt:lpstr>JD’s Other LOC Estimates</vt:lpstr>
      <vt:lpstr>Entering Base Parts Data</vt:lpstr>
      <vt:lpstr>Estimating Reused Parts</vt:lpstr>
      <vt:lpstr>Top Half of Size Estimating Template</vt:lpstr>
      <vt:lpstr>Calculating Total Program Size</vt:lpstr>
      <vt:lpstr>PROBE Wizard</vt:lpstr>
      <vt:lpstr>JD’s Total Program Size</vt:lpstr>
      <vt:lpstr>Calculating Projected Effort</vt:lpstr>
      <vt:lpstr>JD’s Projected Effort</vt:lpstr>
      <vt:lpstr>Estimates Saved to Size Estimating Template</vt:lpstr>
      <vt:lpstr>Estimates Transferred to Plan Summary</vt:lpstr>
      <vt:lpstr>JD’s PSP1 Project Plan Summary</vt:lpstr>
      <vt:lpstr>Inputting Actual Sizes</vt:lpstr>
      <vt:lpstr>JD’s Actual Size Data</vt:lpstr>
      <vt:lpstr>Recording Actual Base Part Size</vt:lpstr>
      <vt:lpstr>Recording Actual Added Part Size</vt:lpstr>
      <vt:lpstr>Recording Actual Reused Part Size</vt:lpstr>
      <vt:lpstr>JD’s Size Estimating Template with Actual Size Data</vt:lpstr>
      <vt:lpstr>Recording Total Actual Size</vt:lpstr>
      <vt:lpstr>JD’s Project Plan Summary with Actual Total  Program Size</vt:lpstr>
      <vt:lpstr>Process Improvement Proposal -1</vt:lpstr>
      <vt:lpstr>Process Improvement Proposal -2</vt:lpstr>
      <vt:lpstr>Test Report Template</vt:lpstr>
      <vt:lpstr>Coding Standards</vt:lpstr>
      <vt:lpstr>Reminders</vt:lpstr>
      <vt:lpstr>Ending the “Follow Along” Portion of the Tutorial</vt:lpstr>
      <vt:lpstr>Messages to Remember</vt:lpstr>
      <vt:lpstr>PowerPoint Presentation</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22</cp:revision>
  <cp:lastPrinted>2015-11-05T19:18:24Z</cp:lastPrinted>
  <dcterms:created xsi:type="dcterms:W3CDTF">2016-03-14T18:33:10Z</dcterms:created>
  <dcterms:modified xsi:type="dcterms:W3CDTF">2018-09-06T00:14:58Z</dcterms:modified>
</cp:coreProperties>
</file>